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2"/>
  </p:notesMasterIdLst>
  <p:sldIdLst>
    <p:sldId id="388" r:id="rId2"/>
    <p:sldId id="359" r:id="rId3"/>
    <p:sldId id="322" r:id="rId4"/>
    <p:sldId id="360" r:id="rId5"/>
    <p:sldId id="358" r:id="rId6"/>
    <p:sldId id="382" r:id="rId7"/>
    <p:sldId id="361" r:id="rId8"/>
    <p:sldId id="351" r:id="rId9"/>
    <p:sldId id="354" r:id="rId10"/>
    <p:sldId id="374" r:id="rId11"/>
    <p:sldId id="353" r:id="rId12"/>
    <p:sldId id="375" r:id="rId13"/>
    <p:sldId id="376" r:id="rId14"/>
    <p:sldId id="355" r:id="rId15"/>
    <p:sldId id="379" r:id="rId16"/>
    <p:sldId id="356" r:id="rId17"/>
    <p:sldId id="357" r:id="rId18"/>
    <p:sldId id="381" r:id="rId19"/>
    <p:sldId id="332" r:id="rId20"/>
    <p:sldId id="377" r:id="rId21"/>
    <p:sldId id="363" r:id="rId22"/>
    <p:sldId id="335" r:id="rId23"/>
    <p:sldId id="369" r:id="rId24"/>
    <p:sldId id="370" r:id="rId25"/>
    <p:sldId id="390" r:id="rId26"/>
    <p:sldId id="365" r:id="rId27"/>
    <p:sldId id="383" r:id="rId28"/>
    <p:sldId id="367" r:id="rId29"/>
    <p:sldId id="378" r:id="rId30"/>
    <p:sldId id="384" r:id="rId31"/>
    <p:sldId id="342" r:id="rId32"/>
    <p:sldId id="343" r:id="rId33"/>
    <p:sldId id="344" r:id="rId34"/>
    <p:sldId id="385" r:id="rId35"/>
    <p:sldId id="386" r:id="rId36"/>
    <p:sldId id="347" r:id="rId37"/>
    <p:sldId id="348" r:id="rId38"/>
    <p:sldId id="349" r:id="rId39"/>
    <p:sldId id="350" r:id="rId40"/>
    <p:sldId id="391" r:id="rId4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13" autoAdjust="0"/>
  </p:normalViewPr>
  <p:slideViewPr>
    <p:cSldViewPr>
      <p:cViewPr>
        <p:scale>
          <a:sx n="70" d="100"/>
          <a:sy n="70" d="100"/>
        </p:scale>
        <p:origin x="-606"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ni\Desktop\IPGH\Implementaci&#243;n%20de%20tendencias%20en%20infraestructuras%20de%20datos%20espaciales%20en%20Latinoam&#233;rica%20(Respuestas)(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ni\Desktop\IPGH\Implementaci&#243;n%20de%20tendencias%20en%20infraestructuras%20de%20datos%20espaciales%20en%20Latinoam&#233;rica%20(Respuestas)(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ni\Desktop\IPGH\Implementaci&#243;n%20de%20tendencias%20en%20infraestructuras%20de%20datos%20espaciales%20en%20Latinoam&#233;rica%20(Respuestas)(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ani\Desktop\IPGH\Implementaci&#243;n%20de%20tendencias%20en%20infraestructuras%20de%20datos%20espaciales%20en%20Latinoam&#233;rica%20(Respuestas)(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pieChart>
        <c:varyColors val="1"/>
        <c:ser>
          <c:idx val="0"/>
          <c:order val="0"/>
          <c:dLbls>
            <c:dLbl>
              <c:idx val="0"/>
              <c:layout>
                <c:manualLayout>
                  <c:x val="-0.16345710991733509"/>
                  <c:y val="-6.9457406290629173E-2"/>
                </c:manualLayout>
              </c:layout>
              <c:spPr/>
              <c:txPr>
                <a:bodyPr/>
                <a:lstStyle/>
                <a:p>
                  <a:pPr>
                    <a:defRPr sz="1200" b="1">
                      <a:solidFill>
                        <a:schemeClr val="bg1"/>
                      </a:solidFill>
                    </a:defRPr>
                  </a:pPr>
                  <a:endParaRPr lang="es-CO"/>
                </a:p>
              </c:txPr>
              <c:showLegendKey val="0"/>
              <c:showVal val="0"/>
              <c:showCatName val="1"/>
              <c:showSerName val="0"/>
              <c:showPercent val="1"/>
              <c:showBubbleSize val="0"/>
              <c:extLst>
                <c:ext xmlns:c15="http://schemas.microsoft.com/office/drawing/2012/chart" uri="{CE6537A1-D6FC-4f65-9D91-7224C49458BB}"/>
              </c:extLst>
            </c:dLbl>
            <c:dLbl>
              <c:idx val="1"/>
              <c:layout>
                <c:manualLayout>
                  <c:x val="1.0506839109380004E-2"/>
                  <c:y val="-1.735433015810741E-2"/>
                </c:manualLayout>
              </c:layout>
              <c:showLegendKey val="0"/>
              <c:showVal val="0"/>
              <c:showCatName val="1"/>
              <c:showSerName val="0"/>
              <c:showPercent val="1"/>
              <c:showBubbleSize val="0"/>
              <c:extLst>
                <c:ext xmlns:c15="http://schemas.microsoft.com/office/drawing/2012/chart" uri="{CE6537A1-D6FC-4f65-9D91-7224C49458BB}"/>
              </c:extLst>
            </c:dLbl>
            <c:dLbl>
              <c:idx val="3"/>
              <c:layout/>
              <c:tx>
                <c:rich>
                  <a:bodyPr/>
                  <a:lstStyle/>
                  <a:p>
                    <a:r>
                      <a:rPr lang="en-US" sz="1200" b="1" dirty="0"/>
                      <a:t>Universidad
29%</a:t>
                    </a:r>
                    <a:endParaRPr lang="en-US" dirty="0"/>
                  </a:p>
                </c:rich>
              </c:tx>
              <c:showLegendKey val="0"/>
              <c:showVal val="0"/>
              <c:showCatName val="1"/>
              <c:showSerName val="0"/>
              <c:showPercent val="1"/>
              <c:showBubbleSize val="0"/>
            </c:dLbl>
            <c:txPr>
              <a:bodyPr/>
              <a:lstStyle/>
              <a:p>
                <a:pPr>
                  <a:defRPr sz="1200" b="1"/>
                </a:pPr>
                <a:endParaRPr lang="es-CO"/>
              </a:p>
            </c:txPr>
            <c:showLegendKey val="0"/>
            <c:showVal val="0"/>
            <c:showCatName val="1"/>
            <c:showSerName val="0"/>
            <c:showPercent val="1"/>
            <c:showBubbleSize val="0"/>
            <c:showLeaderLines val="1"/>
            <c:extLst>
              <c:ext xmlns:c15="http://schemas.microsoft.com/office/drawing/2012/chart" uri="{CE6537A1-D6FC-4f65-9D91-7224C49458BB}"/>
            </c:extLst>
          </c:dLbls>
          <c:cat>
            <c:strRef>
              <c:f>procedencia!$A$14:$A$17</c:f>
              <c:strCache>
                <c:ptCount val="4"/>
                <c:pt idx="0">
                  <c:v>Sector Público</c:v>
                </c:pt>
                <c:pt idx="1">
                  <c:v>ONG</c:v>
                </c:pt>
                <c:pt idx="2">
                  <c:v>Sector Privado</c:v>
                </c:pt>
                <c:pt idx="3">
                  <c:v>Universidad</c:v>
                </c:pt>
              </c:strCache>
            </c:strRef>
          </c:cat>
          <c:val>
            <c:numRef>
              <c:f>procedencia!$B$14:$B$17</c:f>
              <c:numCache>
                <c:formatCode>0.00%</c:formatCode>
                <c:ptCount val="4"/>
                <c:pt idx="0">
                  <c:v>0.54166666666666663</c:v>
                </c:pt>
                <c:pt idx="1">
                  <c:v>2.0833333333333332E-2</c:v>
                </c:pt>
                <c:pt idx="2">
                  <c:v>0.14583333333333334</c:v>
                </c:pt>
                <c:pt idx="3">
                  <c:v>0.29166666666666669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600">
                <a:solidFill>
                  <a:schemeClr val="tx1"/>
                </a:solidFill>
              </a:defRPr>
            </a:pPr>
            <a:r>
              <a:rPr lang="en-US" sz="1600">
                <a:solidFill>
                  <a:schemeClr val="tx1"/>
                </a:solidFill>
              </a:rPr>
              <a:t>Tipo de tendencia</a:t>
            </a:r>
          </a:p>
        </c:rich>
      </c:tx>
      <c:layout>
        <c:manualLayout>
          <c:xMode val="edge"/>
          <c:yMode val="edge"/>
          <c:x val="0.37368627408506538"/>
          <c:y val="8.3240421323873826E-2"/>
        </c:manualLayout>
      </c:layout>
      <c:overlay val="0"/>
    </c:title>
    <c:autoTitleDeleted val="0"/>
    <c:plotArea>
      <c:layout/>
      <c:pieChart>
        <c:varyColors val="1"/>
        <c:ser>
          <c:idx val="0"/>
          <c:order val="0"/>
          <c:dLbls>
            <c:dLbl>
              <c:idx val="0"/>
              <c:layout>
                <c:manualLayout>
                  <c:x val="-0.16111557582124794"/>
                  <c:y val="0.131595240876384"/>
                </c:manualLayout>
              </c:layout>
              <c:spPr>
                <a:noFill/>
                <a:ln>
                  <a:noFill/>
                </a:ln>
                <a:effectLst/>
              </c:spPr>
              <c:txPr>
                <a:bodyPr/>
                <a:lstStyle/>
                <a:p>
                  <a:pPr>
                    <a:defRPr sz="1200">
                      <a:solidFill>
                        <a:schemeClr val="bg1"/>
                      </a:solidFill>
                    </a:defRPr>
                  </a:pPr>
                  <a:endParaRPr lang="es-CO"/>
                </a:p>
              </c:txPr>
              <c:showLegendKey val="0"/>
              <c:showVal val="0"/>
              <c:showCatName val="1"/>
              <c:showSerName val="0"/>
              <c:showPercent val="1"/>
              <c:showBubbleSize val="0"/>
            </c:dLbl>
            <c:dLbl>
              <c:idx val="1"/>
              <c:layout>
                <c:manualLayout>
                  <c:x val="-4.8833916393188126E-2"/>
                  <c:y val="-0.15133417588120496"/>
                </c:manualLayout>
              </c:layout>
              <c:spPr>
                <a:noFill/>
                <a:ln>
                  <a:noFill/>
                </a:ln>
                <a:effectLst/>
              </c:spPr>
              <c:txPr>
                <a:bodyPr/>
                <a:lstStyle/>
                <a:p>
                  <a:pPr>
                    <a:defRPr sz="1200">
                      <a:solidFill>
                        <a:schemeClr val="bg1"/>
                      </a:solidFill>
                    </a:defRPr>
                  </a:pPr>
                  <a:endParaRPr lang="es-CO"/>
                </a:p>
              </c:txPr>
              <c:showLegendKey val="0"/>
              <c:showVal val="0"/>
              <c:showCatName val="1"/>
              <c:showSerName val="0"/>
              <c:showPercent val="1"/>
              <c:showBubbleSize val="0"/>
            </c:dLbl>
            <c:dLbl>
              <c:idx val="2"/>
              <c:layout>
                <c:manualLayout>
                  <c:x val="0.17966056168701058"/>
                  <c:y val="-0.11805837269658"/>
                </c:manualLayout>
              </c:layout>
              <c:spPr>
                <a:noFill/>
                <a:ln>
                  <a:noFill/>
                </a:ln>
                <a:effectLst/>
              </c:spPr>
              <c:txPr>
                <a:bodyPr/>
                <a:lstStyle/>
                <a:p>
                  <a:pPr>
                    <a:defRPr sz="1200">
                      <a:solidFill>
                        <a:schemeClr val="bg1"/>
                      </a:solidFill>
                    </a:defRPr>
                  </a:pPr>
                  <a:endParaRPr lang="es-CO"/>
                </a:p>
              </c:txPr>
              <c:showLegendKey val="0"/>
              <c:showVal val="0"/>
              <c:showCatName val="1"/>
              <c:showSerName val="0"/>
              <c:showPercent val="1"/>
              <c:showBubbleSize val="0"/>
            </c:dLbl>
            <c:dLbl>
              <c:idx val="3"/>
              <c:layout>
                <c:manualLayout>
                  <c:x val="3.4795856845266939E-3"/>
                  <c:y val="1.5440676803614639E-2"/>
                </c:manualLayout>
              </c:layout>
              <c:showLegendKey val="0"/>
              <c:showVal val="0"/>
              <c:showCatName val="1"/>
              <c:showSerName val="0"/>
              <c:showPercent val="1"/>
              <c:showBubbleSize val="0"/>
              <c:extLst>
                <c:ext xmlns:c15="http://schemas.microsoft.com/office/drawing/2012/chart" uri="{CE6537A1-D6FC-4f65-9D91-7224C49458BB}"/>
              </c:extLst>
            </c:dLbl>
            <c:dLbl>
              <c:idx val="4"/>
              <c:layout/>
              <c:tx>
                <c:rich>
                  <a:bodyPr/>
                  <a:lstStyle/>
                  <a:p>
                    <a:r>
                      <a:rPr lang="en-US" sz="1200" dirty="0" err="1" smtClean="0">
                        <a:solidFill>
                          <a:schemeClr val="tx1"/>
                        </a:solidFill>
                      </a:rPr>
                      <a:t>Interpretación</a:t>
                    </a:r>
                    <a:r>
                      <a:rPr lang="en-US" sz="1200" dirty="0" smtClean="0">
                        <a:solidFill>
                          <a:schemeClr val="tx1"/>
                        </a:solidFill>
                      </a:rPr>
                      <a:t> </a:t>
                    </a:r>
                    <a:r>
                      <a:rPr lang="en-US" sz="1200" dirty="0" err="1" smtClean="0">
                        <a:solidFill>
                          <a:schemeClr val="tx1"/>
                        </a:solidFill>
                      </a:rPr>
                      <a:t>errónea</a:t>
                    </a:r>
                    <a:r>
                      <a:rPr lang="en-US" sz="1200" dirty="0">
                        <a:solidFill>
                          <a:schemeClr val="tx1"/>
                        </a:solidFill>
                      </a:rPr>
                      <a:t>
19%</a:t>
                    </a:r>
                    <a:endParaRPr lang="en-US" dirty="0"/>
                  </a:p>
                </c:rich>
              </c:tx>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200">
                    <a:solidFill>
                      <a:schemeClr val="tx1"/>
                    </a:solidFill>
                  </a:defRPr>
                </a:pPr>
                <a:endParaRPr lang="es-CO"/>
              </a:p>
            </c:txPr>
            <c:showLegendKey val="0"/>
            <c:showVal val="0"/>
            <c:showCatName val="1"/>
            <c:showSerName val="0"/>
            <c:showPercent val="1"/>
            <c:showBubbleSize val="0"/>
            <c:showLeaderLines val="1"/>
            <c:extLst>
              <c:ext xmlns:c15="http://schemas.microsoft.com/office/drawing/2012/chart" uri="{CE6537A1-D6FC-4f65-9D91-7224C49458BB}"/>
            </c:extLst>
          </c:dLbls>
          <c:cat>
            <c:strRef>
              <c:f>procedencia!$A$30:$A$34</c:f>
              <c:strCache>
                <c:ptCount val="5"/>
                <c:pt idx="0">
                  <c:v>Dispositivos móviles</c:v>
                </c:pt>
                <c:pt idx="1">
                  <c:v>Información geográfica voluntaria</c:v>
                </c:pt>
                <c:pt idx="2">
                  <c:v>Cloud computing </c:v>
                </c:pt>
                <c:pt idx="3">
                  <c:v>Sensores acoplados en dispositivos móviles</c:v>
                </c:pt>
                <c:pt idx="4">
                  <c:v>Inerpretación erronea</c:v>
                </c:pt>
              </c:strCache>
            </c:strRef>
          </c:cat>
          <c:val>
            <c:numRef>
              <c:f>procedencia!$B$30:$B$34</c:f>
              <c:numCache>
                <c:formatCode>General</c:formatCode>
                <c:ptCount val="5"/>
                <c:pt idx="0">
                  <c:v>35</c:v>
                </c:pt>
                <c:pt idx="1">
                  <c:v>24</c:v>
                </c:pt>
                <c:pt idx="2">
                  <c:v>16</c:v>
                </c:pt>
                <c:pt idx="3">
                  <c:v>6</c:v>
                </c:pt>
                <c:pt idx="4">
                  <c:v>19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noFill/>
  </c:spPr>
  <c:txPr>
    <a:bodyPr/>
    <a:lstStyle/>
    <a:p>
      <a:pPr>
        <a:defRPr sz="1050">
          <a:solidFill>
            <a:schemeClr val="bg1"/>
          </a:solidFill>
          <a:latin typeface="Arial" pitchFamily="34" charset="0"/>
          <a:cs typeface="Arial" pitchFamily="34" charset="0"/>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Lbls>
            <c:spPr>
              <a:noFill/>
              <a:ln>
                <a:noFill/>
              </a:ln>
              <a:effectLst/>
            </c:spPr>
            <c:txPr>
              <a:bodyPr/>
              <a:lstStyle/>
              <a:p>
                <a:pPr>
                  <a:defRPr b="1">
                    <a:solidFill>
                      <a:schemeClr val="bg1"/>
                    </a:solidFill>
                  </a:defRPr>
                </a:pPr>
                <a:endParaRPr lang="es-CO"/>
              </a:p>
            </c:txPr>
            <c:showLegendKey val="0"/>
            <c:showVal val="0"/>
            <c:showCatName val="1"/>
            <c:showSerName val="0"/>
            <c:showPercent val="1"/>
            <c:showBubbleSize val="0"/>
            <c:showLeaderLines val="1"/>
            <c:extLst>
              <c:ext xmlns:c15="http://schemas.microsoft.com/office/drawing/2012/chart" uri="{CE6537A1-D6FC-4f65-9D91-7224C49458BB}"/>
            </c:extLst>
          </c:dLbls>
          <c:cat>
            <c:strRef>
              <c:f>estandares!$A$9:$A$10</c:f>
              <c:strCache>
                <c:ptCount val="2"/>
                <c:pt idx="0">
                  <c:v>SI</c:v>
                </c:pt>
                <c:pt idx="1">
                  <c:v>NO</c:v>
                </c:pt>
              </c:strCache>
            </c:strRef>
          </c:cat>
          <c:val>
            <c:numRef>
              <c:f>estandares!$B$9:$B$10</c:f>
              <c:numCache>
                <c:formatCode>General</c:formatCode>
                <c:ptCount val="2"/>
                <c:pt idx="0">
                  <c:v>14</c:v>
                </c:pt>
                <c:pt idx="1">
                  <c:v>86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400">
          <a:solidFill>
            <a:schemeClr val="bg1"/>
          </a:solidFill>
          <a:latin typeface="Arial" pitchFamily="34" charset="0"/>
          <a:cs typeface="Arial" pitchFamily="34" charset="0"/>
        </a:defRPr>
      </a:pPr>
      <a:endParaRPr lang="es-CO"/>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24874-0A8F-477D-9808-BEFC03F62C4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D2A4968-9B78-4AB6-B189-011C0FB52290}">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sz="1800" b="1" dirty="0" smtClean="0"/>
            <a:t>Móvil</a:t>
          </a:r>
          <a:endParaRPr lang="en-US" sz="1800" b="1" dirty="0"/>
        </a:p>
      </dgm:t>
    </dgm:pt>
    <dgm:pt modelId="{DDBB4F46-5E8A-49D0-97A5-E32DA54B1BF2}" type="parTrans" cxnId="{AA9B90C9-6CBB-47B6-B07D-730EF323055B}">
      <dgm:prSet/>
      <dgm:spPr/>
      <dgm:t>
        <a:bodyPr/>
        <a:lstStyle/>
        <a:p>
          <a:endParaRPr lang="en-US"/>
        </a:p>
      </dgm:t>
    </dgm:pt>
    <dgm:pt modelId="{1D724A94-4D69-4D4F-95ED-5CEB4F7E63C6}" type="sibTrans" cxnId="{AA9B90C9-6CBB-47B6-B07D-730EF323055B}">
      <dgm:prSet/>
      <dgm:spPr/>
      <dgm:t>
        <a:bodyPr/>
        <a:lstStyle/>
        <a:p>
          <a:endParaRPr lang="en-US"/>
        </a:p>
      </dgm:t>
    </dgm:pt>
    <dgm:pt modelId="{681E8C30-A27B-40A2-9534-50FEDA89F3E8}">
      <dgm:prSet phldrT="[Texto]"/>
      <dgm:spPr/>
      <dgm:t>
        <a:bodyPr/>
        <a:lstStyle/>
        <a:p>
          <a:r>
            <a:rPr lang="es-EC" dirty="0" smtClean="0"/>
            <a:t>Captura dato de ruido (dB) y envío a servidor</a:t>
          </a:r>
          <a:endParaRPr lang="en-US" dirty="0"/>
        </a:p>
      </dgm:t>
    </dgm:pt>
    <dgm:pt modelId="{E2BD66F6-2CB2-42B1-A6F3-4C5AF0033536}" type="parTrans" cxnId="{360D5DF6-FEDF-49D1-B5B1-45D72C00E43F}">
      <dgm:prSet/>
      <dgm:spPr/>
      <dgm:t>
        <a:bodyPr/>
        <a:lstStyle/>
        <a:p>
          <a:endParaRPr lang="en-US"/>
        </a:p>
      </dgm:t>
    </dgm:pt>
    <dgm:pt modelId="{6F95AB06-13B0-46FE-9E8A-4AB3728E76ED}" type="sibTrans" cxnId="{360D5DF6-FEDF-49D1-B5B1-45D72C00E43F}">
      <dgm:prSet/>
      <dgm:spPr/>
      <dgm:t>
        <a:bodyPr/>
        <a:lstStyle/>
        <a:p>
          <a:endParaRPr lang="en-US"/>
        </a:p>
      </dgm:t>
    </dgm:pt>
    <dgm:pt modelId="{C899D104-AD2C-4ACB-85CA-013BB91D2752}">
      <dgm:prSet phldrT="[Texto]" custT="1">
        <dgm:style>
          <a:lnRef idx="1">
            <a:schemeClr val="accent2"/>
          </a:lnRef>
          <a:fillRef idx="3">
            <a:schemeClr val="accent2"/>
          </a:fillRef>
          <a:effectRef idx="2">
            <a:schemeClr val="accent2"/>
          </a:effectRef>
          <a:fontRef idx="minor">
            <a:schemeClr val="lt1"/>
          </a:fontRef>
        </dgm:style>
      </dgm:prSet>
      <dgm:spPr/>
      <dgm:t>
        <a:bodyPr/>
        <a:lstStyle/>
        <a:p>
          <a:r>
            <a:rPr lang="es-EC" sz="1600" b="1" dirty="0" smtClean="0"/>
            <a:t>Servidor</a:t>
          </a:r>
          <a:endParaRPr lang="en-US" sz="1600" b="1" dirty="0"/>
        </a:p>
      </dgm:t>
    </dgm:pt>
    <dgm:pt modelId="{0AE2BD78-FC09-4AE9-A7C9-30C00643318B}" type="parTrans" cxnId="{539355E6-BAB6-40CD-9B5D-0F3C25E2D228}">
      <dgm:prSet/>
      <dgm:spPr/>
      <dgm:t>
        <a:bodyPr/>
        <a:lstStyle/>
        <a:p>
          <a:endParaRPr lang="en-US"/>
        </a:p>
      </dgm:t>
    </dgm:pt>
    <dgm:pt modelId="{7B2B13C9-099C-4826-B49A-29E527A3ADDF}" type="sibTrans" cxnId="{539355E6-BAB6-40CD-9B5D-0F3C25E2D228}">
      <dgm:prSet/>
      <dgm:spPr/>
      <dgm:t>
        <a:bodyPr/>
        <a:lstStyle/>
        <a:p>
          <a:endParaRPr lang="en-US"/>
        </a:p>
      </dgm:t>
    </dgm:pt>
    <dgm:pt modelId="{95A0299E-1024-482B-907A-A74FACF1C064}">
      <dgm:prSet phldrT="[Texto]"/>
      <dgm:spPr/>
      <dgm:t>
        <a:bodyPr/>
        <a:lstStyle/>
        <a:p>
          <a:r>
            <a:rPr lang="es-EC" dirty="0" smtClean="0"/>
            <a:t>Lectura de paquetes que llegan a un puerto determinado.</a:t>
          </a:r>
          <a:endParaRPr lang="en-US" dirty="0"/>
        </a:p>
      </dgm:t>
    </dgm:pt>
    <dgm:pt modelId="{3290CFAD-0D04-43DF-8A1F-D5B5B82DAD31}" type="parTrans" cxnId="{26DB738D-0A7D-4E28-9908-CE4783928B56}">
      <dgm:prSet/>
      <dgm:spPr/>
      <dgm:t>
        <a:bodyPr/>
        <a:lstStyle/>
        <a:p>
          <a:endParaRPr lang="en-US"/>
        </a:p>
      </dgm:t>
    </dgm:pt>
    <dgm:pt modelId="{920AD00A-F995-4311-A104-6ED70AA4E9A9}" type="sibTrans" cxnId="{26DB738D-0A7D-4E28-9908-CE4783928B56}">
      <dgm:prSet/>
      <dgm:spPr/>
      <dgm:t>
        <a:bodyPr/>
        <a:lstStyle/>
        <a:p>
          <a:endParaRPr lang="en-US"/>
        </a:p>
      </dgm:t>
    </dgm:pt>
    <dgm:pt modelId="{A06D1D9F-6B86-4807-BF16-5DE2DEDF65AE}">
      <dgm:prSet phldrT="[Texto]" custT="1"/>
      <dgm:spPr/>
      <dgm:t>
        <a:bodyPr/>
        <a:lstStyle/>
        <a:p>
          <a:r>
            <a:rPr lang="es-EC" sz="1600" b="1" dirty="0" smtClean="0"/>
            <a:t>Procesado</a:t>
          </a:r>
          <a:endParaRPr lang="en-US" sz="1600" b="1" dirty="0"/>
        </a:p>
      </dgm:t>
    </dgm:pt>
    <dgm:pt modelId="{119B703D-B731-40C0-8045-9376F0A0F06E}" type="parTrans" cxnId="{B4B0DC14-A722-4E59-836B-BFFE3F124B62}">
      <dgm:prSet/>
      <dgm:spPr/>
      <dgm:t>
        <a:bodyPr/>
        <a:lstStyle/>
        <a:p>
          <a:endParaRPr lang="en-US"/>
        </a:p>
      </dgm:t>
    </dgm:pt>
    <dgm:pt modelId="{B8797199-08FA-4635-B34F-573BAE2AB1A4}" type="sibTrans" cxnId="{B4B0DC14-A722-4E59-836B-BFFE3F124B62}">
      <dgm:prSet/>
      <dgm:spPr/>
      <dgm:t>
        <a:bodyPr/>
        <a:lstStyle/>
        <a:p>
          <a:endParaRPr lang="en-US"/>
        </a:p>
      </dgm:t>
    </dgm:pt>
    <dgm:pt modelId="{E53F87CA-9F6E-4C08-8008-B90319A2D469}">
      <dgm:prSet phldrT="[Texto]"/>
      <dgm:spPr/>
      <dgm:t>
        <a:bodyPr/>
        <a:lstStyle/>
        <a:p>
          <a:r>
            <a:rPr lang="es-EC" dirty="0" smtClean="0"/>
            <a:t>Interpolación usando </a:t>
          </a:r>
          <a:r>
            <a:rPr lang="es-EC" i="1" dirty="0" err="1" smtClean="0"/>
            <a:t>Kriging</a:t>
          </a:r>
          <a:r>
            <a:rPr lang="es-EC" dirty="0" smtClean="0"/>
            <a:t> (Script R).</a:t>
          </a:r>
          <a:endParaRPr lang="en-US" dirty="0"/>
        </a:p>
      </dgm:t>
    </dgm:pt>
    <dgm:pt modelId="{D8F465C9-7C3F-44B9-BD1D-C37C2853A8F1}" type="parTrans" cxnId="{F03721DD-873E-4C73-BD34-FDA7EF1D9B46}">
      <dgm:prSet/>
      <dgm:spPr/>
      <dgm:t>
        <a:bodyPr/>
        <a:lstStyle/>
        <a:p>
          <a:endParaRPr lang="en-US"/>
        </a:p>
      </dgm:t>
    </dgm:pt>
    <dgm:pt modelId="{6C9F698C-FE80-45AD-82AB-C1CCD4A4265A}" type="sibTrans" cxnId="{F03721DD-873E-4C73-BD34-FDA7EF1D9B46}">
      <dgm:prSet/>
      <dgm:spPr/>
      <dgm:t>
        <a:bodyPr/>
        <a:lstStyle/>
        <a:p>
          <a:endParaRPr lang="en-US"/>
        </a:p>
      </dgm:t>
    </dgm:pt>
    <dgm:pt modelId="{EAF3ED71-E978-4B41-9E81-845DAA1BA622}">
      <dgm:prSet phldrT="[Texto]"/>
      <dgm:spPr/>
      <dgm:t>
        <a:bodyPr/>
        <a:lstStyle/>
        <a:p>
          <a:r>
            <a:rPr lang="es-EC" dirty="0" smtClean="0"/>
            <a:t>Publicación en capa como servicio WMS.</a:t>
          </a:r>
          <a:endParaRPr lang="en-US" dirty="0"/>
        </a:p>
      </dgm:t>
    </dgm:pt>
    <dgm:pt modelId="{8A195249-E7B1-4E7A-9058-3EDB7393F8BA}" type="parTrans" cxnId="{8C9C835F-22FE-4438-BA12-16960E371DF0}">
      <dgm:prSet/>
      <dgm:spPr/>
      <dgm:t>
        <a:bodyPr/>
        <a:lstStyle/>
        <a:p>
          <a:endParaRPr lang="en-US"/>
        </a:p>
      </dgm:t>
    </dgm:pt>
    <dgm:pt modelId="{E282C10F-2DDB-4939-9205-11B5B2C18FF9}" type="sibTrans" cxnId="{8C9C835F-22FE-4438-BA12-16960E371DF0}">
      <dgm:prSet/>
      <dgm:spPr/>
      <dgm:t>
        <a:bodyPr/>
        <a:lstStyle/>
        <a:p>
          <a:endParaRPr lang="en-US"/>
        </a:p>
      </dgm:t>
    </dgm:pt>
    <dgm:pt modelId="{628F907A-C916-4FE3-AF80-3615917E6C3B}">
      <dgm:prSet phldrT="[Texto]"/>
      <dgm:spPr/>
      <dgm:t>
        <a:bodyPr/>
        <a:lstStyle/>
        <a:p>
          <a:r>
            <a:rPr lang="es-EC" dirty="0" smtClean="0"/>
            <a:t>Inserción en la base de datos</a:t>
          </a:r>
          <a:endParaRPr lang="en-US" dirty="0"/>
        </a:p>
      </dgm:t>
    </dgm:pt>
    <dgm:pt modelId="{44431DD5-76D9-41A4-A185-54A0AF923253}" type="parTrans" cxnId="{43CBD177-F698-487A-80F5-C1775D8EE410}">
      <dgm:prSet/>
      <dgm:spPr/>
      <dgm:t>
        <a:bodyPr/>
        <a:lstStyle/>
        <a:p>
          <a:endParaRPr lang="en-US"/>
        </a:p>
      </dgm:t>
    </dgm:pt>
    <dgm:pt modelId="{738BBD58-AD09-4D4F-BF69-0A4902D0CDD8}" type="sibTrans" cxnId="{43CBD177-F698-487A-80F5-C1775D8EE410}">
      <dgm:prSet/>
      <dgm:spPr/>
      <dgm:t>
        <a:bodyPr/>
        <a:lstStyle/>
        <a:p>
          <a:endParaRPr lang="en-US"/>
        </a:p>
      </dgm:t>
    </dgm:pt>
    <dgm:pt modelId="{2B148665-2631-4DE0-93BE-3FD1C928C39B}" type="pres">
      <dgm:prSet presAssocID="{36424874-0A8F-477D-9808-BEFC03F62C45}" presName="linearFlow" presStyleCnt="0">
        <dgm:presLayoutVars>
          <dgm:dir/>
          <dgm:animLvl val="lvl"/>
          <dgm:resizeHandles val="exact"/>
        </dgm:presLayoutVars>
      </dgm:prSet>
      <dgm:spPr/>
      <dgm:t>
        <a:bodyPr/>
        <a:lstStyle/>
        <a:p>
          <a:endParaRPr lang="en-US"/>
        </a:p>
      </dgm:t>
    </dgm:pt>
    <dgm:pt modelId="{FDA4CBE8-1036-4B03-A67B-5CA60616CF9E}" type="pres">
      <dgm:prSet presAssocID="{ED2A4968-9B78-4AB6-B189-011C0FB52290}" presName="composite" presStyleCnt="0"/>
      <dgm:spPr/>
    </dgm:pt>
    <dgm:pt modelId="{9A3C788C-173E-4F9F-BE06-990173D16A88}" type="pres">
      <dgm:prSet presAssocID="{ED2A4968-9B78-4AB6-B189-011C0FB52290}" presName="parentText" presStyleLbl="alignNode1" presStyleIdx="0" presStyleCnt="3">
        <dgm:presLayoutVars>
          <dgm:chMax val="1"/>
          <dgm:bulletEnabled val="1"/>
        </dgm:presLayoutVars>
      </dgm:prSet>
      <dgm:spPr/>
      <dgm:t>
        <a:bodyPr/>
        <a:lstStyle/>
        <a:p>
          <a:endParaRPr lang="en-US"/>
        </a:p>
      </dgm:t>
    </dgm:pt>
    <dgm:pt modelId="{85B84CE8-ACFA-4272-AF32-6505B10BFB73}" type="pres">
      <dgm:prSet presAssocID="{ED2A4968-9B78-4AB6-B189-011C0FB52290}" presName="descendantText" presStyleLbl="alignAcc1" presStyleIdx="0" presStyleCnt="3">
        <dgm:presLayoutVars>
          <dgm:bulletEnabled val="1"/>
        </dgm:presLayoutVars>
      </dgm:prSet>
      <dgm:spPr/>
      <dgm:t>
        <a:bodyPr/>
        <a:lstStyle/>
        <a:p>
          <a:endParaRPr lang="en-US"/>
        </a:p>
      </dgm:t>
    </dgm:pt>
    <dgm:pt modelId="{E5F2F153-5981-4661-BE2F-F4E00DF8D6C8}" type="pres">
      <dgm:prSet presAssocID="{1D724A94-4D69-4D4F-95ED-5CEB4F7E63C6}" presName="sp" presStyleCnt="0"/>
      <dgm:spPr/>
    </dgm:pt>
    <dgm:pt modelId="{52BDD1F4-8301-484D-A3A4-823D5DCA858E}" type="pres">
      <dgm:prSet presAssocID="{C899D104-AD2C-4ACB-85CA-013BB91D2752}" presName="composite" presStyleCnt="0"/>
      <dgm:spPr/>
    </dgm:pt>
    <dgm:pt modelId="{C182513D-6EF5-4A82-8F01-1F0670395401}" type="pres">
      <dgm:prSet presAssocID="{C899D104-AD2C-4ACB-85CA-013BB91D2752}" presName="parentText" presStyleLbl="alignNode1" presStyleIdx="1" presStyleCnt="3">
        <dgm:presLayoutVars>
          <dgm:chMax val="1"/>
          <dgm:bulletEnabled val="1"/>
        </dgm:presLayoutVars>
      </dgm:prSet>
      <dgm:spPr/>
      <dgm:t>
        <a:bodyPr/>
        <a:lstStyle/>
        <a:p>
          <a:endParaRPr lang="en-US"/>
        </a:p>
      </dgm:t>
    </dgm:pt>
    <dgm:pt modelId="{FEB2CDD3-8FC1-4863-800A-5982ECD7857E}" type="pres">
      <dgm:prSet presAssocID="{C899D104-AD2C-4ACB-85CA-013BB91D2752}" presName="descendantText" presStyleLbl="alignAcc1" presStyleIdx="1" presStyleCnt="3">
        <dgm:presLayoutVars>
          <dgm:bulletEnabled val="1"/>
        </dgm:presLayoutVars>
      </dgm:prSet>
      <dgm:spPr/>
      <dgm:t>
        <a:bodyPr/>
        <a:lstStyle/>
        <a:p>
          <a:endParaRPr lang="en-US"/>
        </a:p>
      </dgm:t>
    </dgm:pt>
    <dgm:pt modelId="{19FDBFFF-8FAA-42F8-91F8-7C2AD21C0C81}" type="pres">
      <dgm:prSet presAssocID="{7B2B13C9-099C-4826-B49A-29E527A3ADDF}" presName="sp" presStyleCnt="0"/>
      <dgm:spPr/>
    </dgm:pt>
    <dgm:pt modelId="{32A0EDE6-5549-40BF-8C61-74CC089CAA70}" type="pres">
      <dgm:prSet presAssocID="{A06D1D9F-6B86-4807-BF16-5DE2DEDF65AE}" presName="composite" presStyleCnt="0"/>
      <dgm:spPr/>
    </dgm:pt>
    <dgm:pt modelId="{1C8611D5-DDE1-48FF-9DCB-FB1C6B7DB36E}" type="pres">
      <dgm:prSet presAssocID="{A06D1D9F-6B86-4807-BF16-5DE2DEDF65AE}" presName="parentText" presStyleLbl="alignNode1" presStyleIdx="2" presStyleCnt="3">
        <dgm:presLayoutVars>
          <dgm:chMax val="1"/>
          <dgm:bulletEnabled val="1"/>
        </dgm:presLayoutVars>
      </dgm:prSet>
      <dgm:spPr/>
      <dgm:t>
        <a:bodyPr/>
        <a:lstStyle/>
        <a:p>
          <a:endParaRPr lang="en-US"/>
        </a:p>
      </dgm:t>
    </dgm:pt>
    <dgm:pt modelId="{A0016E42-5387-4B1B-B1A8-2B598C9D6153}" type="pres">
      <dgm:prSet presAssocID="{A06D1D9F-6B86-4807-BF16-5DE2DEDF65AE}" presName="descendantText" presStyleLbl="alignAcc1" presStyleIdx="2" presStyleCnt="3">
        <dgm:presLayoutVars>
          <dgm:bulletEnabled val="1"/>
        </dgm:presLayoutVars>
      </dgm:prSet>
      <dgm:spPr/>
      <dgm:t>
        <a:bodyPr/>
        <a:lstStyle/>
        <a:p>
          <a:endParaRPr lang="en-US"/>
        </a:p>
      </dgm:t>
    </dgm:pt>
  </dgm:ptLst>
  <dgm:cxnLst>
    <dgm:cxn modelId="{F03721DD-873E-4C73-BD34-FDA7EF1D9B46}" srcId="{A06D1D9F-6B86-4807-BF16-5DE2DEDF65AE}" destId="{E53F87CA-9F6E-4C08-8008-B90319A2D469}" srcOrd="0" destOrd="0" parTransId="{D8F465C9-7C3F-44B9-BD1D-C37C2853A8F1}" sibTransId="{6C9F698C-FE80-45AD-82AB-C1CCD4A4265A}"/>
    <dgm:cxn modelId="{B4B0DC14-A722-4E59-836B-BFFE3F124B62}" srcId="{36424874-0A8F-477D-9808-BEFC03F62C45}" destId="{A06D1D9F-6B86-4807-BF16-5DE2DEDF65AE}" srcOrd="2" destOrd="0" parTransId="{119B703D-B731-40C0-8045-9376F0A0F06E}" sibTransId="{B8797199-08FA-4635-B34F-573BAE2AB1A4}"/>
    <dgm:cxn modelId="{1444A6E2-4BFA-46D4-8242-193453A29A38}" type="presOf" srcId="{ED2A4968-9B78-4AB6-B189-011C0FB52290}" destId="{9A3C788C-173E-4F9F-BE06-990173D16A88}" srcOrd="0" destOrd="0" presId="urn:microsoft.com/office/officeart/2005/8/layout/chevron2"/>
    <dgm:cxn modelId="{4135DFCB-4651-4D75-BE87-3D36113008DC}" type="presOf" srcId="{E53F87CA-9F6E-4C08-8008-B90319A2D469}" destId="{A0016E42-5387-4B1B-B1A8-2B598C9D6153}" srcOrd="0" destOrd="0" presId="urn:microsoft.com/office/officeart/2005/8/layout/chevron2"/>
    <dgm:cxn modelId="{26DB738D-0A7D-4E28-9908-CE4783928B56}" srcId="{C899D104-AD2C-4ACB-85CA-013BB91D2752}" destId="{95A0299E-1024-482B-907A-A74FACF1C064}" srcOrd="0" destOrd="0" parTransId="{3290CFAD-0D04-43DF-8A1F-D5B5B82DAD31}" sibTransId="{920AD00A-F995-4311-A104-6ED70AA4E9A9}"/>
    <dgm:cxn modelId="{B851E471-2E2B-4ECA-8053-5D88DC46B48B}" type="presOf" srcId="{95A0299E-1024-482B-907A-A74FACF1C064}" destId="{FEB2CDD3-8FC1-4863-800A-5982ECD7857E}" srcOrd="0" destOrd="0" presId="urn:microsoft.com/office/officeart/2005/8/layout/chevron2"/>
    <dgm:cxn modelId="{28498DEF-20C3-41A2-AE36-34213FBAA278}" type="presOf" srcId="{628F907A-C916-4FE3-AF80-3615917E6C3B}" destId="{FEB2CDD3-8FC1-4863-800A-5982ECD7857E}" srcOrd="0" destOrd="1" presId="urn:microsoft.com/office/officeart/2005/8/layout/chevron2"/>
    <dgm:cxn modelId="{43CBD177-F698-487A-80F5-C1775D8EE410}" srcId="{C899D104-AD2C-4ACB-85CA-013BB91D2752}" destId="{628F907A-C916-4FE3-AF80-3615917E6C3B}" srcOrd="1" destOrd="0" parTransId="{44431DD5-76D9-41A4-A185-54A0AF923253}" sibTransId="{738BBD58-AD09-4D4F-BF69-0A4902D0CDD8}"/>
    <dgm:cxn modelId="{977121F1-5F79-4736-AB95-58EE9AC6003C}" type="presOf" srcId="{A06D1D9F-6B86-4807-BF16-5DE2DEDF65AE}" destId="{1C8611D5-DDE1-48FF-9DCB-FB1C6B7DB36E}" srcOrd="0" destOrd="0" presId="urn:microsoft.com/office/officeart/2005/8/layout/chevron2"/>
    <dgm:cxn modelId="{360D5DF6-FEDF-49D1-B5B1-45D72C00E43F}" srcId="{ED2A4968-9B78-4AB6-B189-011C0FB52290}" destId="{681E8C30-A27B-40A2-9534-50FEDA89F3E8}" srcOrd="0" destOrd="0" parTransId="{E2BD66F6-2CB2-42B1-A6F3-4C5AF0033536}" sibTransId="{6F95AB06-13B0-46FE-9E8A-4AB3728E76ED}"/>
    <dgm:cxn modelId="{8C9C835F-22FE-4438-BA12-16960E371DF0}" srcId="{A06D1D9F-6B86-4807-BF16-5DE2DEDF65AE}" destId="{EAF3ED71-E978-4B41-9E81-845DAA1BA622}" srcOrd="1" destOrd="0" parTransId="{8A195249-E7B1-4E7A-9058-3EDB7393F8BA}" sibTransId="{E282C10F-2DDB-4939-9205-11B5B2C18FF9}"/>
    <dgm:cxn modelId="{8729D19C-CEA3-423A-88F8-5ABA526E22F3}" type="presOf" srcId="{681E8C30-A27B-40A2-9534-50FEDA89F3E8}" destId="{85B84CE8-ACFA-4272-AF32-6505B10BFB73}" srcOrd="0" destOrd="0" presId="urn:microsoft.com/office/officeart/2005/8/layout/chevron2"/>
    <dgm:cxn modelId="{539355E6-BAB6-40CD-9B5D-0F3C25E2D228}" srcId="{36424874-0A8F-477D-9808-BEFC03F62C45}" destId="{C899D104-AD2C-4ACB-85CA-013BB91D2752}" srcOrd="1" destOrd="0" parTransId="{0AE2BD78-FC09-4AE9-A7C9-30C00643318B}" sibTransId="{7B2B13C9-099C-4826-B49A-29E527A3ADDF}"/>
    <dgm:cxn modelId="{AA9B90C9-6CBB-47B6-B07D-730EF323055B}" srcId="{36424874-0A8F-477D-9808-BEFC03F62C45}" destId="{ED2A4968-9B78-4AB6-B189-011C0FB52290}" srcOrd="0" destOrd="0" parTransId="{DDBB4F46-5E8A-49D0-97A5-E32DA54B1BF2}" sibTransId="{1D724A94-4D69-4D4F-95ED-5CEB4F7E63C6}"/>
    <dgm:cxn modelId="{EF56F7CF-852C-42CB-AC84-628386E83442}" type="presOf" srcId="{36424874-0A8F-477D-9808-BEFC03F62C45}" destId="{2B148665-2631-4DE0-93BE-3FD1C928C39B}" srcOrd="0" destOrd="0" presId="urn:microsoft.com/office/officeart/2005/8/layout/chevron2"/>
    <dgm:cxn modelId="{67C54428-05AC-4779-89A1-70FEC6126B3A}" type="presOf" srcId="{C899D104-AD2C-4ACB-85CA-013BB91D2752}" destId="{C182513D-6EF5-4A82-8F01-1F0670395401}" srcOrd="0" destOrd="0" presId="urn:microsoft.com/office/officeart/2005/8/layout/chevron2"/>
    <dgm:cxn modelId="{16E1B598-D287-4757-BBB2-465D3ECF0CE4}" type="presOf" srcId="{EAF3ED71-E978-4B41-9E81-845DAA1BA622}" destId="{A0016E42-5387-4B1B-B1A8-2B598C9D6153}" srcOrd="0" destOrd="1" presId="urn:microsoft.com/office/officeart/2005/8/layout/chevron2"/>
    <dgm:cxn modelId="{CE8DC0FA-07C1-475F-BD52-5189F302CF29}" type="presParOf" srcId="{2B148665-2631-4DE0-93BE-3FD1C928C39B}" destId="{FDA4CBE8-1036-4B03-A67B-5CA60616CF9E}" srcOrd="0" destOrd="0" presId="urn:microsoft.com/office/officeart/2005/8/layout/chevron2"/>
    <dgm:cxn modelId="{36F23459-F04E-4918-8D40-20056E2F98A1}" type="presParOf" srcId="{FDA4CBE8-1036-4B03-A67B-5CA60616CF9E}" destId="{9A3C788C-173E-4F9F-BE06-990173D16A88}" srcOrd="0" destOrd="0" presId="urn:microsoft.com/office/officeart/2005/8/layout/chevron2"/>
    <dgm:cxn modelId="{64B076CB-FB8B-425B-AE51-5AF78CC782B1}" type="presParOf" srcId="{FDA4CBE8-1036-4B03-A67B-5CA60616CF9E}" destId="{85B84CE8-ACFA-4272-AF32-6505B10BFB73}" srcOrd="1" destOrd="0" presId="urn:microsoft.com/office/officeart/2005/8/layout/chevron2"/>
    <dgm:cxn modelId="{AF6F2D42-8C6E-4478-B87A-08BFA6406B64}" type="presParOf" srcId="{2B148665-2631-4DE0-93BE-3FD1C928C39B}" destId="{E5F2F153-5981-4661-BE2F-F4E00DF8D6C8}" srcOrd="1" destOrd="0" presId="urn:microsoft.com/office/officeart/2005/8/layout/chevron2"/>
    <dgm:cxn modelId="{F3C2B2EB-E2AC-4599-A243-73051A104E15}" type="presParOf" srcId="{2B148665-2631-4DE0-93BE-3FD1C928C39B}" destId="{52BDD1F4-8301-484D-A3A4-823D5DCA858E}" srcOrd="2" destOrd="0" presId="urn:microsoft.com/office/officeart/2005/8/layout/chevron2"/>
    <dgm:cxn modelId="{3115AA7F-4FD2-4F61-959C-218A574D6B5D}" type="presParOf" srcId="{52BDD1F4-8301-484D-A3A4-823D5DCA858E}" destId="{C182513D-6EF5-4A82-8F01-1F0670395401}" srcOrd="0" destOrd="0" presId="urn:microsoft.com/office/officeart/2005/8/layout/chevron2"/>
    <dgm:cxn modelId="{E52B091C-CF57-4D34-A906-26307D5C7D3E}" type="presParOf" srcId="{52BDD1F4-8301-484D-A3A4-823D5DCA858E}" destId="{FEB2CDD3-8FC1-4863-800A-5982ECD7857E}" srcOrd="1" destOrd="0" presId="urn:microsoft.com/office/officeart/2005/8/layout/chevron2"/>
    <dgm:cxn modelId="{FB894A7F-78A4-47C0-B7E6-11FC84C2F95B}" type="presParOf" srcId="{2B148665-2631-4DE0-93BE-3FD1C928C39B}" destId="{19FDBFFF-8FAA-42F8-91F8-7C2AD21C0C81}" srcOrd="3" destOrd="0" presId="urn:microsoft.com/office/officeart/2005/8/layout/chevron2"/>
    <dgm:cxn modelId="{4E7A219D-1008-4735-9E47-33159F914321}" type="presParOf" srcId="{2B148665-2631-4DE0-93BE-3FD1C928C39B}" destId="{32A0EDE6-5549-40BF-8C61-74CC089CAA70}" srcOrd="4" destOrd="0" presId="urn:microsoft.com/office/officeart/2005/8/layout/chevron2"/>
    <dgm:cxn modelId="{8B107FFB-076C-4DF2-B540-52B7921E6A98}" type="presParOf" srcId="{32A0EDE6-5549-40BF-8C61-74CC089CAA70}" destId="{1C8611D5-DDE1-48FF-9DCB-FB1C6B7DB36E}" srcOrd="0" destOrd="0" presId="urn:microsoft.com/office/officeart/2005/8/layout/chevron2"/>
    <dgm:cxn modelId="{2620E00A-E68C-41B3-96CD-CD1AA1F63463}" type="presParOf" srcId="{32A0EDE6-5549-40BF-8C61-74CC089CAA70}" destId="{A0016E42-5387-4B1B-B1A8-2B598C9D615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C788C-173E-4F9F-BE06-990173D16A88}">
      <dsp:nvSpPr>
        <dsp:cNvPr id="0" name=""/>
        <dsp:cNvSpPr/>
      </dsp:nvSpPr>
      <dsp:spPr>
        <a:xfrm rot="5400000">
          <a:off x="-222646" y="223826"/>
          <a:ext cx="1484312" cy="1039018"/>
        </a:xfrm>
        <a:prstGeom prst="chevron">
          <a:avLst/>
        </a:prstGeom>
        <a:solidFill>
          <a:schemeClr val="accent3"/>
        </a:solidFill>
        <a:ln w="55000" cap="flat" cmpd="thickThin"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t>Móvil</a:t>
          </a:r>
          <a:endParaRPr lang="en-US" sz="1800" b="1" kern="1200" dirty="0"/>
        </a:p>
      </dsp:txBody>
      <dsp:txXfrm rot="-5400000">
        <a:off x="1" y="520688"/>
        <a:ext cx="1039018" cy="445294"/>
      </dsp:txXfrm>
    </dsp:sp>
    <dsp:sp modelId="{85B84CE8-ACFA-4272-AF32-6505B10BFB73}">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Captura dato de ruido (dB) y envío a servidor</a:t>
          </a:r>
          <a:endParaRPr lang="en-US" sz="1500" kern="1200" dirty="0"/>
        </a:p>
      </dsp:txBody>
      <dsp:txXfrm rot="-5400000">
        <a:off x="1039018" y="48278"/>
        <a:ext cx="5009883" cy="870607"/>
      </dsp:txXfrm>
    </dsp:sp>
    <dsp:sp modelId="{C182513D-6EF5-4A82-8F01-1F0670395401}">
      <dsp:nvSpPr>
        <dsp:cNvPr id="0" name=""/>
        <dsp:cNvSpPr/>
      </dsp:nvSpPr>
      <dsp:spPr>
        <a:xfrm rot="5400000">
          <a:off x="-222646" y="1512490"/>
          <a:ext cx="1484312" cy="1039018"/>
        </a:xfrm>
        <a:prstGeom prst="chevron">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Servidor</a:t>
          </a:r>
          <a:endParaRPr lang="en-US" sz="1600" b="1" kern="1200" dirty="0"/>
        </a:p>
      </dsp:txBody>
      <dsp:txXfrm rot="-5400000">
        <a:off x="1" y="1809352"/>
        <a:ext cx="1039018" cy="445294"/>
      </dsp:txXfrm>
    </dsp:sp>
    <dsp:sp modelId="{FEB2CDD3-8FC1-4863-800A-5982ECD7857E}">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Lectura de paquetes que llegan a un puerto determinado.</a:t>
          </a:r>
          <a:endParaRPr lang="en-US" sz="1500" kern="1200" dirty="0"/>
        </a:p>
        <a:p>
          <a:pPr marL="114300" lvl="1" indent="-114300" algn="l" defTabSz="666750">
            <a:lnSpc>
              <a:spcPct val="90000"/>
            </a:lnSpc>
            <a:spcBef>
              <a:spcPct val="0"/>
            </a:spcBef>
            <a:spcAft>
              <a:spcPct val="15000"/>
            </a:spcAft>
            <a:buChar char="••"/>
          </a:pPr>
          <a:r>
            <a:rPr lang="es-EC" sz="1500" kern="1200" dirty="0" smtClean="0"/>
            <a:t>Inserción en la base de datos</a:t>
          </a:r>
          <a:endParaRPr lang="en-US" sz="1500" kern="1200" dirty="0"/>
        </a:p>
      </dsp:txBody>
      <dsp:txXfrm rot="-5400000">
        <a:off x="1039018" y="1336942"/>
        <a:ext cx="5009883" cy="870607"/>
      </dsp:txXfrm>
    </dsp:sp>
    <dsp:sp modelId="{1C8611D5-DDE1-48FF-9DCB-FB1C6B7DB36E}">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Procesado</a:t>
          </a:r>
          <a:endParaRPr lang="en-US" sz="1600" b="1" kern="1200" dirty="0"/>
        </a:p>
      </dsp:txBody>
      <dsp:txXfrm rot="-5400000">
        <a:off x="1" y="3098016"/>
        <a:ext cx="1039018" cy="445294"/>
      </dsp:txXfrm>
    </dsp:sp>
    <dsp:sp modelId="{A0016E42-5387-4B1B-B1A8-2B598C9D6153}">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Interpolación usando </a:t>
          </a:r>
          <a:r>
            <a:rPr lang="es-EC" sz="1500" i="1" kern="1200" dirty="0" err="1" smtClean="0"/>
            <a:t>Kriging</a:t>
          </a:r>
          <a:r>
            <a:rPr lang="es-EC" sz="1500" kern="1200" dirty="0" smtClean="0"/>
            <a:t> (Script R).</a:t>
          </a:r>
          <a:endParaRPr lang="en-US" sz="1500" kern="1200" dirty="0"/>
        </a:p>
        <a:p>
          <a:pPr marL="114300" lvl="1" indent="-114300" algn="l" defTabSz="666750">
            <a:lnSpc>
              <a:spcPct val="90000"/>
            </a:lnSpc>
            <a:spcBef>
              <a:spcPct val="0"/>
            </a:spcBef>
            <a:spcAft>
              <a:spcPct val="15000"/>
            </a:spcAft>
            <a:buChar char="••"/>
          </a:pPr>
          <a:r>
            <a:rPr lang="es-EC" sz="1500" kern="1200" dirty="0" smtClean="0"/>
            <a:t>Publicación en capa como servicio WMS.</a:t>
          </a:r>
          <a:endParaRPr lang="en-US" sz="1500" kern="1200" dirty="0"/>
        </a:p>
      </dsp:txBody>
      <dsp:txXfrm rot="-5400000">
        <a:off x="1039018" y="2625605"/>
        <a:ext cx="5009883" cy="8706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3BF7A-D77C-4EEA-98E6-0EDB928F1D73}" type="datetimeFigureOut">
              <a:rPr lang="es-CO" smtClean="0"/>
              <a:pPr/>
              <a:t>17/06/2015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ED1F51-85A2-4179-BBC1-80CEC597C028}" type="slidenum">
              <a:rPr lang="es-CO" smtClean="0"/>
              <a:pPr/>
              <a:t>‹Nº›</a:t>
            </a:fld>
            <a:endParaRPr lang="es-CO"/>
          </a:p>
        </p:txBody>
      </p:sp>
    </p:spTree>
    <p:extLst>
      <p:ext uri="{BB962C8B-B14F-4D97-AF65-F5344CB8AC3E}">
        <p14:creationId xmlns:p14="http://schemas.microsoft.com/office/powerpoint/2010/main" val="144917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8490AC6-929A-4777-9DAC-6C3B78322D08}" type="slidenum">
              <a:rPr lang="es-EC" smtClean="0"/>
              <a:t>1</a:t>
            </a:fld>
            <a:endParaRPr lang="es-EC"/>
          </a:p>
        </p:txBody>
      </p:sp>
    </p:spTree>
    <p:extLst>
      <p:ext uri="{BB962C8B-B14F-4D97-AF65-F5344CB8AC3E}">
        <p14:creationId xmlns:p14="http://schemas.microsoft.com/office/powerpoint/2010/main" val="1846885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i="1" dirty="0" smtClean="0"/>
              <a:t>Institucionalización</a:t>
            </a:r>
            <a:r>
              <a:rPr lang="es-ES" dirty="0" smtClean="0"/>
              <a:t>. Previo a avanzar en la implementación de las tendencias, es necesario reconocer los beneficios que las nuevas tendencias pueden generar dentro de una institución y capacitar a su personal técnico tanto para el desarrollo tecnológico y como para el análisis, integración y explotación de las nuevas fuentes de datos.  Esto debe ir acompañarse de un plan estratégico de largo plazo que asegure la utilización e integración de resultados en el desarrollo de políticas públicas y planificación. </a:t>
            </a:r>
          </a:p>
          <a:p>
            <a:r>
              <a:rPr lang="es-ES" i="1" dirty="0" smtClean="0"/>
              <a:t>Apertura de datos</a:t>
            </a:r>
            <a:r>
              <a:rPr lang="es-ES" dirty="0" smtClean="0"/>
              <a:t>. El Latinoamérica todavía es evidente la resistencia cultural a la apertura de datos institucionales. Uno de los factores principales de contribuye con esta situación es la falta de políticas claras sobre custodios y acceso a los datos. Esto crea vacíos legales que impiden una apertura efectiva de los datos y acrecientan la desconfianza entre instituciones productoras de información y ciudadanos sobre quién debe crear y quién puede acceder a qué datos.  La superación de este reto requiere del desarrollo de políticas claras sobre custodios y acceso a datos, acompañadas también por sus respectivos instrumentos de implementación. </a:t>
            </a:r>
          </a:p>
          <a:p>
            <a:r>
              <a:rPr lang="es-ES" i="1" dirty="0" smtClean="0"/>
              <a:t>Organización supranacional con liderazgo</a:t>
            </a:r>
            <a:r>
              <a:rPr lang="es-ES" dirty="0" smtClean="0"/>
              <a:t>. El retraso en el avance de las IDE en Latinoamérica, situándose en la segunda etapa de evolución, tiene en parte relación con la carencia de una organización supranacional que con liderazgo aúne a las instituciones públicas, privadas y universidades de los países latinoamericanos y cuyo principal reto sea apoyar y acompañar la consolidación de las IDE. En el caso europeo, INSPIRE ha cumplido este rol sentando las bases para un avance consolidado hacia una IDE de carácter regional, sin embargo en Latinoamérica se carece de una institución de este tipo.</a:t>
            </a:r>
          </a:p>
          <a:p>
            <a:r>
              <a:rPr lang="es-ES" i="1" dirty="0" smtClean="0"/>
              <a:t>Lazos de confianza y credibilidad entre instituciones y ciudadanos</a:t>
            </a:r>
            <a:r>
              <a:rPr lang="es-ES" dirty="0" smtClean="0"/>
              <a:t>. El éxito de las aplicaciones de nuevas tendencias depende fundamentalmente de la participación ciudadana. Sin embargo, se percibe una desconfianza generalizada de los ciudadanos hacia las instituciones, así como de las instituciones hacia los posibles datos generados por los ciudadanos. Para recuperar esta confianza de la ciudadanía es necesario, por un lado, facilitar los mecanismos de acceso a los datos, y por otro lado, deshacerse del lenguaje técnico de comunicación e implementar estrategias de comunicación efectivas orientadas a la ciudadanía.</a:t>
            </a:r>
          </a:p>
          <a:p>
            <a:r>
              <a:rPr lang="es-ES" i="1" dirty="0" smtClean="0"/>
              <a:t>Inclusión social y acceso a tecnología y conectividad</a:t>
            </a:r>
            <a:r>
              <a:rPr lang="es-ES" dirty="0" smtClean="0"/>
              <a:t>. La brecha digital, tanto del tipo social, generacional como del tipo geográfico, limita la incidencia de estas tecnologías solo a un sector de la población. Es de esperar que la mayor participación ciudadana provenga de estratos sociales medios y altos ya que disponen de la tecnología necesaria y de sus necesidades básicas satisfechas. Así mismo, es de esperar que la mayor participación ciudadana provenga de las generaciones más joven, mientras que las generaciones adultas sientan cierta reticencia a utilizar medios tecnológicos. Además la brecha del tipo geográfico favorece la cobertura de conexión celular en las áreas urbanas, mientras que en las zonas rurales y de difícil acceso la cobertura es limitada. La conectividad a internet es limitada en Latinoamérica, disponiendo solo el 18% de la población de acceso a internet en sus hogares (GSMA </a:t>
            </a:r>
            <a:r>
              <a:rPr lang="es-ES" dirty="0" err="1" smtClean="0"/>
              <a:t>Intelligence</a:t>
            </a:r>
            <a:r>
              <a:rPr lang="es-ES" dirty="0" smtClean="0"/>
              <a:t> 2013). Estas situaciones deben ser tenidas en cuenta a la hora de planificar un monitoreo participativo considerando la población meta así como el sector de la población más propenso a participar. Además, deben implementarse incentivos para facilitar la participación y despertar el interés de los diferentes sectores sociales.</a:t>
            </a:r>
          </a:p>
          <a:p>
            <a:endParaRPr lang="es-ES" dirty="0"/>
          </a:p>
        </p:txBody>
      </p:sp>
      <p:sp>
        <p:nvSpPr>
          <p:cNvPr id="4" name="Marcador de número de diapositiva 3"/>
          <p:cNvSpPr>
            <a:spLocks noGrp="1"/>
          </p:cNvSpPr>
          <p:nvPr>
            <p:ph type="sldNum" sz="quarter" idx="10"/>
          </p:nvPr>
        </p:nvSpPr>
        <p:spPr/>
        <p:txBody>
          <a:bodyPr/>
          <a:lstStyle/>
          <a:p>
            <a:fld id="{D8490AC6-929A-4777-9DAC-6C3B78322D08}" type="slidenum">
              <a:rPr lang="es-EC" smtClean="0"/>
              <a:t>38</a:t>
            </a:fld>
            <a:endParaRPr lang="es-EC"/>
          </a:p>
        </p:txBody>
      </p:sp>
    </p:spTree>
    <p:extLst>
      <p:ext uri="{BB962C8B-B14F-4D97-AF65-F5344CB8AC3E}">
        <p14:creationId xmlns:p14="http://schemas.microsoft.com/office/powerpoint/2010/main" val="3375636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D8490AC6-929A-4777-9DAC-6C3B78322D08}" type="slidenum">
              <a:rPr lang="es-EC" smtClean="0"/>
              <a:t>39</a:t>
            </a:fld>
            <a:endParaRPr lang="es-EC"/>
          </a:p>
        </p:txBody>
      </p:sp>
    </p:spTree>
    <p:extLst>
      <p:ext uri="{BB962C8B-B14F-4D97-AF65-F5344CB8AC3E}">
        <p14:creationId xmlns:p14="http://schemas.microsoft.com/office/powerpoint/2010/main" val="3047771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8490AC6-929A-4777-9DAC-6C3B78322D08}" type="slidenum">
              <a:rPr lang="es-EC" smtClean="0"/>
              <a:t>40</a:t>
            </a:fld>
            <a:endParaRPr lang="es-EC"/>
          </a:p>
        </p:txBody>
      </p:sp>
    </p:spTree>
    <p:extLst>
      <p:ext uri="{BB962C8B-B14F-4D97-AF65-F5344CB8AC3E}">
        <p14:creationId xmlns:p14="http://schemas.microsoft.com/office/powerpoint/2010/main" val="1846885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smtClean="0"/>
              <a:t>El</a:t>
            </a:r>
            <a:r>
              <a:rPr lang="es-CO" dirty="0" smtClean="0"/>
              <a:t> </a:t>
            </a:r>
            <a:r>
              <a:rPr lang="es-CO" sz="1200" dirty="0" smtClean="0"/>
              <a:t>comportamiento del ser humano esta cambiando aceleradamente y decididamente está consumiendo tecnología.</a:t>
            </a:r>
          </a:p>
          <a:p>
            <a:endParaRPr lang="es-CO" dirty="0"/>
          </a:p>
        </p:txBody>
      </p:sp>
      <p:sp>
        <p:nvSpPr>
          <p:cNvPr id="4" name="Marcador de número de diapositiva 3"/>
          <p:cNvSpPr>
            <a:spLocks noGrp="1"/>
          </p:cNvSpPr>
          <p:nvPr>
            <p:ph type="sldNum" sz="quarter" idx="10"/>
          </p:nvPr>
        </p:nvSpPr>
        <p:spPr/>
        <p:txBody>
          <a:bodyPr/>
          <a:lstStyle/>
          <a:p>
            <a:fld id="{8A7E9897-9F3F-4C91-90F6-577B675503C2}" type="slidenum">
              <a:rPr lang="es-CO" smtClean="0"/>
              <a:t>3</a:t>
            </a:fld>
            <a:endParaRPr lang="es-CO"/>
          </a:p>
        </p:txBody>
      </p:sp>
    </p:spTree>
    <p:extLst>
      <p:ext uri="{BB962C8B-B14F-4D97-AF65-F5344CB8AC3E}">
        <p14:creationId xmlns:p14="http://schemas.microsoft.com/office/powerpoint/2010/main" val="2182389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167D63DF-ED6F-4772-98ED-092E56659D79}" type="slidenum">
              <a:rPr lang="es-CO" smtClean="0"/>
              <a:t>8</a:t>
            </a:fld>
            <a:endParaRPr lang="es-CO"/>
          </a:p>
        </p:txBody>
      </p:sp>
    </p:spTree>
    <p:extLst>
      <p:ext uri="{BB962C8B-B14F-4D97-AF65-F5344CB8AC3E}">
        <p14:creationId xmlns:p14="http://schemas.microsoft.com/office/powerpoint/2010/main" val="607086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lvl="1" indent="-342900">
              <a:buFont typeface="Arial" pitchFamily="34" charset="0"/>
              <a:buChar char="•"/>
            </a:pPr>
            <a:r>
              <a:rPr lang="es-EC" sz="3200" dirty="0" smtClean="0"/>
              <a:t>Mejorar el entendimiento sobre nuevas tendencias en IDE en el contexto de Latinoamérica.</a:t>
            </a:r>
          </a:p>
          <a:p>
            <a:r>
              <a:rPr lang="es-EC" dirty="0" smtClean="0"/>
              <a:t>Acercar a las instituciones, profesionales de </a:t>
            </a:r>
            <a:r>
              <a:rPr lang="es-EC" dirty="0" err="1" smtClean="0"/>
              <a:t>geoinformación</a:t>
            </a:r>
            <a:r>
              <a:rPr lang="es-EC" dirty="0" smtClean="0"/>
              <a:t> y usuarios de Latinoamérica prototipos y pruebas de conceptos sobre la utilización de estas nuevas tendencias.</a:t>
            </a:r>
          </a:p>
          <a:p>
            <a:r>
              <a:rPr lang="es-EC" dirty="0" smtClean="0"/>
              <a:t>Mostrar, a través de escenarios, los beneficios que las tendencias.</a:t>
            </a:r>
          </a:p>
          <a:p>
            <a:endParaRPr lang="es-EC" dirty="0"/>
          </a:p>
        </p:txBody>
      </p:sp>
      <p:sp>
        <p:nvSpPr>
          <p:cNvPr id="4" name="3 Marcador de número de diapositiva"/>
          <p:cNvSpPr>
            <a:spLocks noGrp="1"/>
          </p:cNvSpPr>
          <p:nvPr>
            <p:ph type="sldNum" sz="quarter" idx="10"/>
          </p:nvPr>
        </p:nvSpPr>
        <p:spPr/>
        <p:txBody>
          <a:bodyPr/>
          <a:lstStyle/>
          <a:p>
            <a:fld id="{D8490AC6-929A-4777-9DAC-6C3B78322D08}" type="slidenum">
              <a:rPr lang="es-EC" smtClean="0"/>
              <a:t>11</a:t>
            </a:fld>
            <a:endParaRPr lang="es-EC"/>
          </a:p>
        </p:txBody>
      </p:sp>
    </p:spTree>
    <p:extLst>
      <p:ext uri="{BB962C8B-B14F-4D97-AF65-F5344CB8AC3E}">
        <p14:creationId xmlns:p14="http://schemas.microsoft.com/office/powerpoint/2010/main" val="270668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lvl="1" indent="-342900">
              <a:buFont typeface="Arial" pitchFamily="34" charset="0"/>
              <a:buChar char="•"/>
            </a:pPr>
            <a:r>
              <a:rPr lang="es-EC" sz="3200" dirty="0" smtClean="0"/>
              <a:t>Mejorar el entendimiento sobre nuevas tendencias en IDE en el contexto de Latinoamérica.</a:t>
            </a:r>
          </a:p>
          <a:p>
            <a:r>
              <a:rPr lang="es-EC" dirty="0" smtClean="0"/>
              <a:t>Acercar a las instituciones, profesionales de </a:t>
            </a:r>
            <a:r>
              <a:rPr lang="es-EC" dirty="0" err="1" smtClean="0"/>
              <a:t>geoinformación</a:t>
            </a:r>
            <a:r>
              <a:rPr lang="es-EC" dirty="0" smtClean="0"/>
              <a:t> y usuarios de Latinoamérica prototipos y pruebas de conceptos sobre la utilización de estas nuevas tendencias.</a:t>
            </a:r>
          </a:p>
          <a:p>
            <a:r>
              <a:rPr lang="es-EC" dirty="0" smtClean="0"/>
              <a:t>Mostrar, a través de escenarios, los beneficios que las tendencias.</a:t>
            </a:r>
          </a:p>
          <a:p>
            <a:endParaRPr lang="es-EC" dirty="0"/>
          </a:p>
        </p:txBody>
      </p:sp>
      <p:sp>
        <p:nvSpPr>
          <p:cNvPr id="4" name="3 Marcador de número de diapositiva"/>
          <p:cNvSpPr>
            <a:spLocks noGrp="1"/>
          </p:cNvSpPr>
          <p:nvPr>
            <p:ph type="sldNum" sz="quarter" idx="10"/>
          </p:nvPr>
        </p:nvSpPr>
        <p:spPr/>
        <p:txBody>
          <a:bodyPr/>
          <a:lstStyle/>
          <a:p>
            <a:fld id="{D8490AC6-929A-4777-9DAC-6C3B78322D08}" type="slidenum">
              <a:rPr lang="es-EC" smtClean="0"/>
              <a:t>12</a:t>
            </a:fld>
            <a:endParaRPr lang="es-EC"/>
          </a:p>
        </p:txBody>
      </p:sp>
    </p:spTree>
    <p:extLst>
      <p:ext uri="{BB962C8B-B14F-4D97-AF65-F5344CB8AC3E}">
        <p14:creationId xmlns:p14="http://schemas.microsoft.com/office/powerpoint/2010/main" val="2706681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lvl="1" indent="-342900">
              <a:buFont typeface="Arial" pitchFamily="34" charset="0"/>
              <a:buChar char="•"/>
            </a:pPr>
            <a:r>
              <a:rPr lang="es-EC" sz="3200" dirty="0" smtClean="0"/>
              <a:t>Mejorar el entendimiento sobre nuevas tendencias en IDE en el contexto de Latinoamérica.</a:t>
            </a:r>
          </a:p>
          <a:p>
            <a:r>
              <a:rPr lang="es-EC" dirty="0" smtClean="0"/>
              <a:t>Acercar a las instituciones, profesionales de </a:t>
            </a:r>
            <a:r>
              <a:rPr lang="es-EC" dirty="0" err="1" smtClean="0"/>
              <a:t>geoinformación</a:t>
            </a:r>
            <a:r>
              <a:rPr lang="es-EC" dirty="0" smtClean="0"/>
              <a:t> y usuarios de Latinoamérica prototipos y pruebas de conceptos sobre la utilización de estas nuevas tendencias.</a:t>
            </a:r>
          </a:p>
          <a:p>
            <a:r>
              <a:rPr lang="es-EC" dirty="0" smtClean="0"/>
              <a:t>Mostrar, a través de escenarios, los beneficios que las tendencias.</a:t>
            </a:r>
          </a:p>
          <a:p>
            <a:endParaRPr lang="es-EC" dirty="0"/>
          </a:p>
        </p:txBody>
      </p:sp>
      <p:sp>
        <p:nvSpPr>
          <p:cNvPr id="4" name="3 Marcador de número de diapositiva"/>
          <p:cNvSpPr>
            <a:spLocks noGrp="1"/>
          </p:cNvSpPr>
          <p:nvPr>
            <p:ph type="sldNum" sz="quarter" idx="10"/>
          </p:nvPr>
        </p:nvSpPr>
        <p:spPr/>
        <p:txBody>
          <a:bodyPr/>
          <a:lstStyle/>
          <a:p>
            <a:fld id="{D8490AC6-929A-4777-9DAC-6C3B78322D08}" type="slidenum">
              <a:rPr lang="es-EC" smtClean="0"/>
              <a:t>13</a:t>
            </a:fld>
            <a:endParaRPr lang="es-EC"/>
          </a:p>
        </p:txBody>
      </p:sp>
    </p:spTree>
    <p:extLst>
      <p:ext uri="{BB962C8B-B14F-4D97-AF65-F5344CB8AC3E}">
        <p14:creationId xmlns:p14="http://schemas.microsoft.com/office/powerpoint/2010/main" val="270668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167D63DF-ED6F-4772-98ED-092E56659D79}" type="slidenum">
              <a:rPr lang="es-CO" smtClean="0"/>
              <a:t>18</a:t>
            </a:fld>
            <a:endParaRPr lang="es-CO"/>
          </a:p>
        </p:txBody>
      </p:sp>
    </p:spTree>
    <p:extLst>
      <p:ext uri="{BB962C8B-B14F-4D97-AF65-F5344CB8AC3E}">
        <p14:creationId xmlns:p14="http://schemas.microsoft.com/office/powerpoint/2010/main" val="607086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lvl="1" indent="-342900">
              <a:buFont typeface="Arial" pitchFamily="34" charset="0"/>
              <a:buChar char="•"/>
            </a:pPr>
            <a:r>
              <a:rPr lang="es-EC" sz="3200" dirty="0" smtClean="0"/>
              <a:t>Mejorar el entendimiento sobre nuevas tendencias en IDE en el contexto de Latinoamérica.</a:t>
            </a:r>
          </a:p>
          <a:p>
            <a:r>
              <a:rPr lang="es-EC" dirty="0" smtClean="0"/>
              <a:t>Acercar a las instituciones, profesionales de </a:t>
            </a:r>
            <a:r>
              <a:rPr lang="es-EC" dirty="0" err="1" smtClean="0"/>
              <a:t>geoinformación</a:t>
            </a:r>
            <a:r>
              <a:rPr lang="es-EC" dirty="0" smtClean="0"/>
              <a:t> y usuarios de Latinoamérica prototipos y pruebas de conceptos sobre la utilización de estas nuevas tendencias.</a:t>
            </a:r>
          </a:p>
          <a:p>
            <a:r>
              <a:rPr lang="es-EC" dirty="0" smtClean="0"/>
              <a:t>Mostrar, a través de escenarios, los beneficios que las tendencias.</a:t>
            </a:r>
          </a:p>
          <a:p>
            <a:endParaRPr lang="es-EC" dirty="0"/>
          </a:p>
        </p:txBody>
      </p:sp>
      <p:sp>
        <p:nvSpPr>
          <p:cNvPr id="4" name="3 Marcador de número de diapositiva"/>
          <p:cNvSpPr>
            <a:spLocks noGrp="1"/>
          </p:cNvSpPr>
          <p:nvPr>
            <p:ph type="sldNum" sz="quarter" idx="10"/>
          </p:nvPr>
        </p:nvSpPr>
        <p:spPr/>
        <p:txBody>
          <a:bodyPr/>
          <a:lstStyle/>
          <a:p>
            <a:fld id="{D8490AC6-929A-4777-9DAC-6C3B78322D08}" type="slidenum">
              <a:rPr lang="es-EC" smtClean="0"/>
              <a:t>20</a:t>
            </a:fld>
            <a:endParaRPr lang="es-EC"/>
          </a:p>
        </p:txBody>
      </p:sp>
    </p:spTree>
    <p:extLst>
      <p:ext uri="{BB962C8B-B14F-4D97-AF65-F5344CB8AC3E}">
        <p14:creationId xmlns:p14="http://schemas.microsoft.com/office/powerpoint/2010/main" val="270668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lvl="1" indent="-342900">
              <a:buFont typeface="Arial" pitchFamily="34" charset="0"/>
              <a:buChar char="•"/>
            </a:pPr>
            <a:r>
              <a:rPr lang="es-EC" sz="3200" dirty="0" smtClean="0"/>
              <a:t>Mejorar el entendimiento sobre nuevas tendencias en IDE en el contexto de Latinoamérica.</a:t>
            </a:r>
          </a:p>
          <a:p>
            <a:r>
              <a:rPr lang="es-EC" dirty="0" smtClean="0"/>
              <a:t>Acercar a las instituciones, profesionales de </a:t>
            </a:r>
            <a:r>
              <a:rPr lang="es-EC" dirty="0" err="1" smtClean="0"/>
              <a:t>geoinformación</a:t>
            </a:r>
            <a:r>
              <a:rPr lang="es-EC" dirty="0" smtClean="0"/>
              <a:t> y usuarios de Latinoamérica prototipos y pruebas de conceptos sobre la utilización de estas nuevas tendencias.</a:t>
            </a:r>
          </a:p>
          <a:p>
            <a:r>
              <a:rPr lang="es-EC" dirty="0" smtClean="0"/>
              <a:t>Mostrar, a través de escenarios, los beneficios que las tendencias.</a:t>
            </a:r>
          </a:p>
          <a:p>
            <a:endParaRPr lang="es-EC" dirty="0"/>
          </a:p>
        </p:txBody>
      </p:sp>
      <p:sp>
        <p:nvSpPr>
          <p:cNvPr id="4" name="3 Marcador de número de diapositiva"/>
          <p:cNvSpPr>
            <a:spLocks noGrp="1"/>
          </p:cNvSpPr>
          <p:nvPr>
            <p:ph type="sldNum" sz="quarter" idx="10"/>
          </p:nvPr>
        </p:nvSpPr>
        <p:spPr/>
        <p:txBody>
          <a:bodyPr/>
          <a:lstStyle/>
          <a:p>
            <a:fld id="{D8490AC6-929A-4777-9DAC-6C3B78322D08}" type="slidenum">
              <a:rPr lang="es-EC" smtClean="0"/>
              <a:t>29</a:t>
            </a:fld>
            <a:endParaRPr lang="es-EC"/>
          </a:p>
        </p:txBody>
      </p:sp>
    </p:spTree>
    <p:extLst>
      <p:ext uri="{BB962C8B-B14F-4D97-AF65-F5344CB8AC3E}">
        <p14:creationId xmlns:p14="http://schemas.microsoft.com/office/powerpoint/2010/main" val="2706681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B3C97E42-DE45-42A6-BEDF-FA9D872CE3A0}" type="datetimeFigureOut">
              <a:rPr lang="es-CO" smtClean="0"/>
              <a:pPr/>
              <a:t>17/06/2015</a:t>
            </a:fld>
            <a:endParaRPr lang="es-CO"/>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CO"/>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FDC915DF-93A8-4D67-A7D5-EC5D14998505}"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3C97E42-DE45-42A6-BEDF-FA9D872CE3A0}" type="datetimeFigureOut">
              <a:rPr lang="es-CO" smtClean="0"/>
              <a:pPr/>
              <a:t>17/06/2015</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FDC915DF-93A8-4D67-A7D5-EC5D14998505}"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3C97E42-DE45-42A6-BEDF-FA9D872CE3A0}" type="datetimeFigureOut">
              <a:rPr lang="es-CO" smtClean="0"/>
              <a:pPr/>
              <a:t>17/06/2015</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FDC915DF-93A8-4D67-A7D5-EC5D14998505}"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3C97E42-DE45-42A6-BEDF-FA9D872CE3A0}" type="datetimeFigureOut">
              <a:rPr lang="es-CO" smtClean="0"/>
              <a:pPr/>
              <a:t>17/06/2015</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FDC915DF-93A8-4D67-A7D5-EC5D14998505}" type="slidenum">
              <a:rPr lang="es-CO" smtClean="0"/>
              <a:pPr/>
              <a:t>‹Nº›</a:t>
            </a:fld>
            <a:endParaRPr lang="es-CO"/>
          </a:p>
        </p:txBody>
      </p:sp>
      <p:sp>
        <p:nvSpPr>
          <p:cNvPr id="7" name="6 Título"/>
          <p:cNvSpPr>
            <a:spLocks noGrp="1"/>
          </p:cNvSpPr>
          <p:nvPr>
            <p:ph type="title"/>
          </p:nvPr>
        </p:nvSpPr>
        <p:spPr/>
        <p:txBody>
          <a:bodyPr rtlCol="0"/>
          <a:lstStyle>
            <a:lvl1pPr>
              <a:defRPr sz="2400"/>
            </a:lvl1pPr>
            <a:extLst/>
          </a:lstStyle>
          <a:p>
            <a:r>
              <a:rPr kumimoji="0" lang="es-ES" dirty="0" smtClean="0"/>
              <a:t>Haga clic para modificar el estilo de título del patrón</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3C97E42-DE45-42A6-BEDF-FA9D872CE3A0}" type="datetimeFigureOut">
              <a:rPr lang="es-CO" smtClean="0"/>
              <a:pPr/>
              <a:t>17/06/2015</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FDC915DF-93A8-4D67-A7D5-EC5D14998505}" type="slidenum">
              <a:rPr lang="es-CO" smtClean="0"/>
              <a:pPr/>
              <a:t>‹Nº›</a:t>
            </a:fld>
            <a:endParaRPr lang="es-CO"/>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3C97E42-DE45-42A6-BEDF-FA9D872CE3A0}" type="datetimeFigureOut">
              <a:rPr lang="es-CO" smtClean="0"/>
              <a:pPr/>
              <a:t>17/06/2015</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FDC915DF-93A8-4D67-A7D5-EC5D14998505}" type="slidenum">
              <a:rPr lang="es-CO" smtClean="0"/>
              <a:pPr/>
              <a:t>‹Nº›</a:t>
            </a:fld>
            <a:endParaRPr lang="es-CO"/>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3C97E42-DE45-42A6-BEDF-FA9D872CE3A0}" type="datetimeFigureOut">
              <a:rPr lang="es-CO" smtClean="0"/>
              <a:pPr/>
              <a:t>17/06/2015</a:t>
            </a:fld>
            <a:endParaRPr lang="es-CO"/>
          </a:p>
        </p:txBody>
      </p:sp>
      <p:sp>
        <p:nvSpPr>
          <p:cNvPr id="8" name="7 Marcador de pie de página"/>
          <p:cNvSpPr>
            <a:spLocks noGrp="1"/>
          </p:cNvSpPr>
          <p:nvPr>
            <p:ph type="ftr" sz="quarter" idx="11"/>
          </p:nvPr>
        </p:nvSpPr>
        <p:spPr/>
        <p:txBody>
          <a:bodyPr/>
          <a:lstStyle>
            <a:extLst/>
          </a:lstStyle>
          <a:p>
            <a:endParaRPr lang="es-CO"/>
          </a:p>
        </p:txBody>
      </p:sp>
      <p:sp>
        <p:nvSpPr>
          <p:cNvPr id="9" name="8 Marcador de número de diapositiva"/>
          <p:cNvSpPr>
            <a:spLocks noGrp="1"/>
          </p:cNvSpPr>
          <p:nvPr>
            <p:ph type="sldNum" sz="quarter" idx="12"/>
          </p:nvPr>
        </p:nvSpPr>
        <p:spPr/>
        <p:txBody>
          <a:bodyPr/>
          <a:lstStyle>
            <a:extLst/>
          </a:lstStyle>
          <a:p>
            <a:fld id="{FDC915DF-93A8-4D67-A7D5-EC5D14998505}" type="slidenum">
              <a:rPr lang="es-CO" smtClean="0"/>
              <a:pPr/>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B3C97E42-DE45-42A6-BEDF-FA9D872CE3A0}" type="datetimeFigureOut">
              <a:rPr lang="es-CO" smtClean="0"/>
              <a:pPr/>
              <a:t>17/06/2015</a:t>
            </a:fld>
            <a:endParaRPr lang="es-CO"/>
          </a:p>
        </p:txBody>
      </p:sp>
      <p:sp>
        <p:nvSpPr>
          <p:cNvPr id="4" name="3 Marcador de pie de página"/>
          <p:cNvSpPr>
            <a:spLocks noGrp="1"/>
          </p:cNvSpPr>
          <p:nvPr>
            <p:ph type="ftr" sz="quarter" idx="11"/>
          </p:nvPr>
        </p:nvSpPr>
        <p:spPr/>
        <p:txBody>
          <a:bodyPr/>
          <a:lstStyle>
            <a:extLst/>
          </a:lstStyle>
          <a:p>
            <a:endParaRPr lang="es-CO"/>
          </a:p>
        </p:txBody>
      </p:sp>
      <p:sp>
        <p:nvSpPr>
          <p:cNvPr id="5" name="4 Marcador de número de diapositiva"/>
          <p:cNvSpPr>
            <a:spLocks noGrp="1"/>
          </p:cNvSpPr>
          <p:nvPr>
            <p:ph type="sldNum" sz="quarter" idx="12"/>
          </p:nvPr>
        </p:nvSpPr>
        <p:spPr/>
        <p:txBody>
          <a:bodyPr/>
          <a:lstStyle>
            <a:extLst/>
          </a:lstStyle>
          <a:p>
            <a:fld id="{FDC915DF-93A8-4D67-A7D5-EC5D14998505}" type="slidenum">
              <a:rPr lang="es-CO" smtClean="0"/>
              <a:pPr/>
              <a:t>‹Nº›</a:t>
            </a:fld>
            <a:endParaRPr lang="es-CO"/>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B3C97E42-DE45-42A6-BEDF-FA9D872CE3A0}" type="datetimeFigureOut">
              <a:rPr lang="es-CO" smtClean="0"/>
              <a:pPr/>
              <a:t>17/06/2015</a:t>
            </a:fld>
            <a:endParaRPr lang="es-CO"/>
          </a:p>
        </p:txBody>
      </p:sp>
      <p:sp>
        <p:nvSpPr>
          <p:cNvPr id="3" name="2 Marcador de pie de página"/>
          <p:cNvSpPr>
            <a:spLocks noGrp="1"/>
          </p:cNvSpPr>
          <p:nvPr>
            <p:ph type="ftr" sz="quarter" idx="11"/>
          </p:nvPr>
        </p:nvSpPr>
        <p:spPr/>
        <p:txBody>
          <a:bodyPr/>
          <a:lstStyle>
            <a:extLst/>
          </a:lstStyle>
          <a:p>
            <a:endParaRPr lang="es-CO"/>
          </a:p>
        </p:txBody>
      </p:sp>
      <p:sp>
        <p:nvSpPr>
          <p:cNvPr id="4" name="3 Marcador de número de diapositiva"/>
          <p:cNvSpPr>
            <a:spLocks noGrp="1"/>
          </p:cNvSpPr>
          <p:nvPr>
            <p:ph type="sldNum" sz="quarter" idx="12"/>
          </p:nvPr>
        </p:nvSpPr>
        <p:spPr/>
        <p:txBody>
          <a:bodyPr/>
          <a:lstStyle>
            <a:extLst/>
          </a:lstStyle>
          <a:p>
            <a:fld id="{FDC915DF-93A8-4D67-A7D5-EC5D14998505}"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B3C97E42-DE45-42A6-BEDF-FA9D872CE3A0}" type="datetimeFigureOut">
              <a:rPr lang="es-CO" smtClean="0"/>
              <a:pPr/>
              <a:t>17/06/2015</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FDC915DF-93A8-4D67-A7D5-EC5D14998505}" type="slidenum">
              <a:rPr lang="es-CO" smtClean="0"/>
              <a:pPr/>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B3C97E42-DE45-42A6-BEDF-FA9D872CE3A0}" type="datetimeFigureOut">
              <a:rPr lang="es-CO" smtClean="0"/>
              <a:pPr/>
              <a:t>17/06/2015</a:t>
            </a:fld>
            <a:endParaRPr lang="es-CO"/>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CO"/>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FDC915DF-93A8-4D67-A7D5-EC5D14998505}" type="slidenum">
              <a:rPr lang="es-CO" smtClean="0"/>
              <a:pPr/>
              <a:t>‹Nº›</a:t>
            </a:fld>
            <a:endParaRPr lang="es-CO"/>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1 Título"/>
          <p:cNvSpPr txBox="1">
            <a:spLocks/>
          </p:cNvSpPr>
          <p:nvPr userDrawn="1"/>
        </p:nvSpPr>
        <p:spPr>
          <a:xfrm>
            <a:off x="0" y="-13394"/>
            <a:ext cx="9129192" cy="634082"/>
          </a:xfrm>
          <a:prstGeom prst="rect">
            <a:avLst/>
          </a:prstGeom>
        </p:spPr>
        <p:style>
          <a:lnRef idx="1">
            <a:schemeClr val="accent1"/>
          </a:lnRef>
          <a:fillRef idx="3">
            <a:schemeClr val="accent1"/>
          </a:fillRef>
          <a:effectRef idx="2">
            <a:schemeClr val="accent1"/>
          </a:effectRef>
          <a:fontRef idx="minor">
            <a:schemeClr val="lt1"/>
          </a:fontRef>
        </p:style>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s-ES" sz="32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Cuerpo)"/>
              <a:ea typeface="+mn-ea"/>
              <a:cs typeface="+mn-cs"/>
            </a:endParaRPr>
          </a:p>
        </p:txBody>
      </p:sp>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0" y="44624"/>
            <a:ext cx="9144000" cy="562074"/>
          </a:xfrm>
          <a:prstGeom prst="rect">
            <a:avLst/>
          </a:prstGeom>
        </p:spPr>
        <p:txBody>
          <a:bodyPr vert="horz" anchor="ctr">
            <a:no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3C97E42-DE45-42A6-BEDF-FA9D872CE3A0}" type="datetimeFigureOut">
              <a:rPr lang="es-CO" smtClean="0"/>
              <a:pPr/>
              <a:t>17/06/2015</a:t>
            </a:fld>
            <a:endParaRPr lang="es-CO"/>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CO"/>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DC915DF-93A8-4D67-A7D5-EC5D14998505}"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r" rtl="0" eaLnBrk="1" latinLnBrk="0" hangingPunct="1">
        <a:spcBef>
          <a:spcPct val="0"/>
        </a:spcBef>
        <a:buNone/>
        <a:defRPr kumimoji="0" sz="2800" b="1" kern="1200">
          <a:solidFill>
            <a:schemeClr val="bg1"/>
          </a:solidFill>
          <a:effectLst>
            <a:outerShdw blurRad="38100" dist="38100" dir="2700000" algn="tl">
              <a:srgbClr val="000000">
                <a:alpha val="43137"/>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6.jpeg"/><Relationship Id="rId4" Type="http://schemas.openxmlformats.org/officeDocument/2006/relationships/diagramLayout" Target="../diagrams/layout1.xml"/><Relationship Id="rId9"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gif"/><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6.png"/><Relationship Id="rId7"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512" y="2204864"/>
            <a:ext cx="9180512" cy="2412951"/>
          </a:xfrm>
        </p:spPr>
        <p:txBody>
          <a:bodyPr>
            <a:noAutofit/>
          </a:bodyPr>
          <a:lstStyle/>
          <a:p>
            <a:pPr algn="ctr"/>
            <a:r>
              <a:rPr lang="es-ES" sz="2800" dirty="0" smtClean="0">
                <a:solidFill>
                  <a:schemeClr val="tx1"/>
                </a:solidFill>
                <a:effectLst>
                  <a:outerShdw blurRad="38100" dist="38100" dir="2700000" algn="tl">
                    <a:srgbClr val="000000">
                      <a:alpha val="43137"/>
                    </a:srgbClr>
                  </a:outerShdw>
                </a:effectLst>
              </a:rPr>
              <a:t>Escenarios para el análisis de las nuevas tendencias en IDE en Latinoamérica: Retos y Oportunidades</a:t>
            </a:r>
            <a:br>
              <a:rPr lang="es-ES" sz="2800" dirty="0" smtClean="0">
                <a:solidFill>
                  <a:schemeClr val="tx1"/>
                </a:solidFill>
                <a:effectLst>
                  <a:outerShdw blurRad="38100" dist="38100" dir="2700000" algn="tl">
                    <a:srgbClr val="000000">
                      <a:alpha val="43137"/>
                    </a:srgbClr>
                  </a:outerShdw>
                </a:effectLst>
              </a:rPr>
            </a:br>
            <a:r>
              <a:rPr lang="es-ES" sz="2000" dirty="0" smtClean="0">
                <a:solidFill>
                  <a:schemeClr val="tx1"/>
                </a:solidFill>
                <a:effectLst>
                  <a:outerShdw blurRad="38100" dist="38100" dir="2700000" algn="tl">
                    <a:srgbClr val="000000">
                      <a:alpha val="43137"/>
                    </a:srgbClr>
                  </a:outerShdw>
                </a:effectLst>
              </a:rPr>
              <a:t/>
            </a:r>
            <a:br>
              <a:rPr lang="es-ES" sz="2000" dirty="0" smtClean="0">
                <a:solidFill>
                  <a:schemeClr val="tx1"/>
                </a:solidFill>
                <a:effectLst>
                  <a:outerShdw blurRad="38100" dist="38100" dir="2700000" algn="tl">
                    <a:srgbClr val="000000">
                      <a:alpha val="43137"/>
                    </a:srgbClr>
                  </a:outerShdw>
                </a:effectLst>
              </a:rPr>
            </a:br>
            <a:r>
              <a:rPr lang="es-ES" sz="2000" dirty="0" smtClean="0">
                <a:solidFill>
                  <a:schemeClr val="tx1"/>
                </a:solidFill>
                <a:effectLst>
                  <a:outerShdw blurRad="38100" dist="38100" dir="2700000" algn="tl">
                    <a:srgbClr val="000000">
                      <a:alpha val="43137"/>
                    </a:srgbClr>
                  </a:outerShdw>
                </a:effectLst>
              </a:rPr>
              <a:t>- Resultados de proyecto -</a:t>
            </a:r>
            <a:br>
              <a:rPr lang="es-ES" sz="2000" dirty="0" smtClean="0">
                <a:solidFill>
                  <a:schemeClr val="tx1"/>
                </a:solidFill>
                <a:effectLst>
                  <a:outerShdw blurRad="38100" dist="38100" dir="2700000" algn="tl">
                    <a:srgbClr val="000000">
                      <a:alpha val="43137"/>
                    </a:srgbClr>
                  </a:outerShdw>
                </a:effectLst>
              </a:rPr>
            </a:br>
            <a:r>
              <a:rPr lang="es-ES" sz="2800" dirty="0" smtClean="0">
                <a:solidFill>
                  <a:schemeClr val="tx1"/>
                </a:solidFill>
                <a:effectLst>
                  <a:outerShdw blurRad="38100" dist="38100" dir="2700000" algn="tl">
                    <a:srgbClr val="000000">
                      <a:alpha val="43137"/>
                    </a:srgbClr>
                  </a:outerShdw>
                </a:effectLst>
              </a:rPr>
              <a:t/>
            </a:r>
            <a:br>
              <a:rPr lang="es-ES" sz="2800" dirty="0" smtClean="0">
                <a:solidFill>
                  <a:schemeClr val="tx1"/>
                </a:solidFill>
                <a:effectLst>
                  <a:outerShdw blurRad="38100" dist="38100" dir="2700000" algn="tl">
                    <a:srgbClr val="000000">
                      <a:alpha val="43137"/>
                    </a:srgbClr>
                  </a:outerShdw>
                </a:effectLst>
              </a:rPr>
            </a:br>
            <a:endParaRPr lang="es-ES" sz="2400" dirty="0">
              <a:solidFill>
                <a:schemeClr val="tx1"/>
              </a:solidFill>
              <a:effectLst>
                <a:outerShdw blurRad="38100" dist="38100" dir="2700000" algn="tl">
                  <a:srgbClr val="000000">
                    <a:alpha val="43137"/>
                  </a:srgbClr>
                </a:outerShdw>
              </a:effectLst>
            </a:endParaRPr>
          </a:p>
        </p:txBody>
      </p:sp>
      <p:sp>
        <p:nvSpPr>
          <p:cNvPr id="7" name="1 Título"/>
          <p:cNvSpPr txBox="1">
            <a:spLocks/>
          </p:cNvSpPr>
          <p:nvPr/>
        </p:nvSpPr>
        <p:spPr>
          <a:xfrm>
            <a:off x="4716016" y="5760640"/>
            <a:ext cx="4532040" cy="1196752"/>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bg1">
                    <a:lumMod val="95000"/>
                  </a:schemeClr>
                </a:solidFill>
                <a:latin typeface="Cambria" pitchFamily="18" charset="0"/>
                <a:ea typeface="+mj-ea"/>
                <a:cs typeface="+mj-cs"/>
              </a:defRPr>
            </a:lvl1pPr>
          </a:lstStyle>
          <a:p>
            <a:r>
              <a:rPr lang="en-US" sz="2800" dirty="0" smtClean="0">
                <a:solidFill>
                  <a:schemeClr val="bg1"/>
                </a:solidFill>
              </a:rPr>
              <a:t>Luis M. </a:t>
            </a:r>
            <a:r>
              <a:rPr lang="en-US" sz="2800" dirty="0" err="1" smtClean="0">
                <a:solidFill>
                  <a:schemeClr val="bg1"/>
                </a:solidFill>
              </a:rPr>
              <a:t>Vilches-Blázquez</a:t>
            </a:r>
            <a:endParaRPr lang="en-US" sz="2800" dirty="0" smtClean="0">
              <a:solidFill>
                <a:schemeClr val="bg1"/>
              </a:solidFill>
            </a:endParaRPr>
          </a:p>
          <a:p>
            <a:r>
              <a:rPr lang="en-US" sz="2000" dirty="0" smtClean="0">
                <a:solidFill>
                  <a:schemeClr val="bg1"/>
                </a:solidFill>
              </a:rPr>
              <a:t>PhD in Geographical Engineering</a:t>
            </a:r>
          </a:p>
          <a:p>
            <a:r>
              <a:rPr lang="en-US" sz="2000" dirty="0">
                <a:solidFill>
                  <a:schemeClr val="bg1"/>
                </a:solidFill>
              </a:rPr>
              <a:t>l</a:t>
            </a:r>
            <a:r>
              <a:rPr lang="en-US" sz="2000" dirty="0" smtClean="0">
                <a:solidFill>
                  <a:schemeClr val="bg1"/>
                </a:solidFill>
              </a:rPr>
              <a:t>mvilches.blazquez@gmail.com</a:t>
            </a:r>
          </a:p>
          <a:p>
            <a:r>
              <a:rPr lang="en-US" sz="2000" dirty="0" smtClean="0">
                <a:solidFill>
                  <a:schemeClr val="bg1"/>
                </a:solidFill>
              </a:rPr>
              <a:t>Consultor </a:t>
            </a:r>
            <a:r>
              <a:rPr lang="en-US" sz="2000" dirty="0" smtClean="0">
                <a:solidFill>
                  <a:schemeClr val="bg1"/>
                </a:solidFill>
              </a:rPr>
              <a:t/>
            </a:r>
            <a:br>
              <a:rPr lang="en-US" sz="2000" dirty="0" smtClean="0">
                <a:solidFill>
                  <a:schemeClr val="bg1"/>
                </a:solidFill>
              </a:rPr>
            </a:br>
            <a:r>
              <a:rPr lang="en-US" sz="2000" dirty="0" err="1" smtClean="0">
                <a:solidFill>
                  <a:schemeClr val="bg1"/>
                </a:solidFill>
              </a:rPr>
              <a:t>Pontificia</a:t>
            </a:r>
            <a:r>
              <a:rPr lang="en-US" sz="2000" dirty="0" smtClean="0">
                <a:solidFill>
                  <a:schemeClr val="bg1"/>
                </a:solidFill>
              </a:rPr>
              <a:t> Universidad </a:t>
            </a:r>
            <a:r>
              <a:rPr lang="en-US" sz="2000" dirty="0" err="1" smtClean="0">
                <a:solidFill>
                  <a:schemeClr val="bg1"/>
                </a:solidFill>
              </a:rPr>
              <a:t>Javeriana</a:t>
            </a:r>
            <a:endParaRPr lang="en-US" sz="1800" dirty="0" smtClean="0">
              <a:solidFill>
                <a:schemeClr val="bg1"/>
              </a:solidFill>
            </a:endParaRPr>
          </a:p>
          <a:p>
            <a:endParaRPr lang="en-US" sz="2000" dirty="0">
              <a:solidFill>
                <a:schemeClr val="bg1"/>
              </a:solidFill>
            </a:endParaRPr>
          </a:p>
        </p:txBody>
      </p:sp>
      <p:sp>
        <p:nvSpPr>
          <p:cNvPr id="4" name="AutoShape 2" descr="data:image/jpeg;base64,/9j/4AAQSkZJRgABAQAAAQABAAD/2wCEAAkGBxQQEBIRERAPERAVFRcVGBYYFBYYFBQaGRgaFhYXGBgYHigsGRslHBYaIjEhJiotLi4uHCAzRDMsNygtLi8BCgoKDg0OGxAQGywmICQsLCwsLCwuLCwsNCwsLCwsLCwwLCwsLCwsLCwsLCwsLCwsLCwsLCwsLCwsLCwsLCwsLP/AABEIAMkA+wMBEQACEQEDEQH/xAAcAAEAAgMBAQEAAAAAAAAAAAAAAwUEBgcCAQj/xABKEAABAwIDBQEMCQAHBwUAAAABAAIDBBEFEiEGEzFBUWEHFBUiMkJScYGRktEjU1Rik5ShscEkM0NjcuHwNIKys8LS8RYlRXPD/8QAGwEBAAMBAQEBAAAAAAAAAAAAAAECAwQFBgf/xAAyEQEAAgIABQMCBQIGAwAAAAAAAQIDEQQSITFBE1FhMpEFInGBoRTBI7HR4fDxQlJi/9oADAMBAAIRAxEAPwDuKAgICAgICAgICAgICAgx6ytjhbmlkjjb1c4NH6qa1m3SETMQ1qs7odGx2WMzVL/Rhic79TYLorwuSe/T9WNs9Y+WIdsa2T/Z8FqiOsrxF+jgrf0+OPqvH7dVfWvPar54Wxp2ow6jaOjprn9HBRNOHj/yn7Ji2WfD47GMabq7DaR46Nm1/VxUxj4ef/Kfsib5Y8PB28qYf9rwasjHN0f0rR2kgAD3qf6WlvovH+R69o+qq2wbb6hqiGtqGxyE2yS/Ruv010J9RKyvwuSnj7L1z0t5bMCsGz6gICAgICAgICAgICAgICAgIMWt3gAdFZzm3uw2AkHQOPku6HhyPG4mNeVZ34fcPrmTszMJ0JDgRZzHDi1zTwI6Jasx3K2iWSoWEBBVYxtDBS6SPvIeEbRmkcTwFhw9q0pitfsibRCoMuI1nkNZQQnznDPOR1A8322WmsVO/Wf4V/NKSl2Gpg7PUGWrl9KZ5cPh+d1E8RftXp+iPTjy2Glo44m5Yo4429GtDR7gsZtM95XiIjsnUJEBBh4jiDYAM2Zz3HKxjRd8jujR/JsBxJAVq1mytrRCpxDZOnrGE1lPC6V3NgDXRjk1sgALrdTxN9ANFpTPek/llnOGtvqhq8+FYhg15KOR9dQjV0EhJkjH3D/2j/dPFdMXxZ+l41PuxmuTF1r1huOy+0sGIw72B2o8th8uM9CP2PArly4bYp1Z0Y8kXjcLlZNBAQEBAQEBAQEBAQEBAQEBBS41hr83fFKQ2pA1bezZ2jzHdD0d/lbSl4+m3Znes/VXuhwHaqKpzNdeKZhyyMd4ro3cLPB8nXhyPIlTkwzXr4K5InpPddVVUyJhfI5rGDiSdP8AMrOImZ1DRr7qqprtIL0tN9a4fSPH3G8h2rbVKd+sq9ZWWEYBDS6xsvIeMjvGkd1uTw9izvktbumKxC0VEiAgIPL3hoJJAA4kmwCDW8d2tZC5kMQM1TJpHG3V7r8w3k3nndZttbngt8eGbRuezG+XXSO6fCqV0bw6YiWukALrElkLL+SDbyb31sC48gBYZ5MkT+WvZrjxajnt/wA+F+qJEHN9tsFfh0/hegFi0/0iIeTI0kZnW5dvxcjfvwZIy19LJ+0uTLScc+pT9294LikdXBHURG7JGhw6jq09oNwfUuPJSaWmsuml4tG4ZqosICAgICAgICAgICAgICAgINF7o+zrZA2rp5HQYi2zY3MuHT/3brcfWfUdF18Ll1PLbrVhlx76x3aPhu3eWVsWJwPbJC4tuASxp4fSU5Nr9rCPUV124XcbxT3/AOd2Fc2p1Z1PBNqIapoML45v/rcMwH3o32c31WPtXnZMNqT+aHVXJFuy17/j5uy/4gWf8QCz1K+4e2VsbvJljPqcD/Kak3DycQiGhmiv0ztv+6ak3D4a5p8kPefutJHxcB7SE0bhruO7c09LcSTQscPMB3svqyRmzfWXBb4+HvftDK2aKuc4r3Q6mulbT0ETw95s1z8rpSerW+RFYc9SB53Fd9OEpjjmyS5rZrWnVW57OYEzCgMzu+sVqBdz3EuIFwPKdqGAkC5N3G3Dl53E8T6k6r28Q9HheE6Te3aO8/2bph9Ju2m5zSO1e7m4/IcAFhEaWyX5p6dvDLUsxBHPCHtcxwDmuBaQeBBFiD7FMTqdwiY3Gpc87mTzSVdfhbicsTzLFc38QkD/AISw26ly7eL/AD0rljz3cvDzy2mjo64XWICAgICAgICAgICAgICAggraoRML3XPIAcXE8GjtKmsbnQxMPoTm381jORoOUTfQb29TzVrW8R2Q1nujbBsxFm+iDWVjBoeAlA8x/wDDuXqXRwvEzinU9mObDF43HdwGpp3xSOZI1zJWOsWkWc1w/Ze5WYtG47POmJrOlzQ7Z18AAjragAcnESD3SArG3DYrd6r1zXjytWd1DEbWdLDJ2uhj/wCkBZ/0OJeOIu8T903EnCzalsY+5DF/1NKRwOGPB/UXUeJ7R1dSCJ6qeRp4tLyGn1tFh+i2pgx0+mGdslrd5YeHUEk8rIYWF8jzZrQP9WA5nkr3vFI3KsRNp1DsVDSQbOUuZ2WfE5m8By+6OYjB58XH2AfPcbxs3n48Q+h/C/wu2a3tEd5bRsZhL2h1RUnPVSHM93bawYOjWA5bdc65cdddZ7t+Oz1tPp4+lY7f6/v3bStXniAgIOc1rt1tRDb+2pdfdIP/AMgu6vXhJ+Jclvy54+XRlwusQEBAQEBAQEBAQEBAQEBBgQM3sm9OrG3EY68nP/gdnrVp6RpDPVUiDSO6LsGzEWb6ENZWNGjuAlA8x/8ADuXqXXwvFTinU9mGbDF43HdwCqp3RPdHI1zJGEtc0ixaRxBXuVtFo3DzpiYnUolZUQZFBRSVErIYWGSV5s1o4k/x1uq3vFI5rdlqxMzqHYqKjp9nKbM7JPiUrfd2D0Yxpc8XEeoD53jeNm8/HiH0X4V+FWz2+PM/2Uex1NJiFe6pncZDGQ8k8C8m0TAOTQbusOAavMxRN780vpvxG9OE4aMOPpvp+3mf3dqhjDWho4AW7T2ntXc+Qmdzt7RAgICDnE3021DLa7im17NHe7+uXfH5eE/WXJP5s/6OjrgdYgICAgICAgICAgICAgIIKsnLlBsXHLfpfifYLqYErGAAACwAsB0UD0gICDSO6NsGzEWGWINZWMGh4CUDzH/w7l6l18LxU4p1PZhmwxeNx3cAqqd8T3RyMcyRhLXNcLFpHEEL3K2i0bh50xMTqXvD6GSolZDCx0krzZrQNT8gOJPIKL3ikc0lazM6h2ChpqfZymu7LPicrdbcG9g9GMEceLj+nz3G8bzz8eIfRfhX4VbPb2jzP9oc+xCukqJXTTPL5Hm5P7ADkB0XjWtNp3L7zDhphpFKRqIdc7mOGbqkicR40l5z/veJF7MgJ9q7cFdVh8j+MZ/Uz2jxHT/X+W8Ld44gICDxLIGtLnEBrQSSeAA1JUxG50iZ11c57ljTVVWIYm69pZDGz/DcOt8O7HsXdxf5KUx+0OXh/wA1rXdJXA6xAQEBAQEBAQEBAQEBAQRkXeOwfv8A+P1QSICAgICDSO6LsGzEWb2LKysaNHcGygeY/wDh3L1Lr4bipxTqezDNhi/WO6ipKWDZymuck+Jyt9jR0HoxjS/NxHux43jZv+niHo/hX4TbPb4jvP8AaHPq6sknkdLK8vkebkn9h0A5DkvGtabTuX3uLFTFSKUjUQhjjzODRxcQ0esmw/dI6yteeWsz7Q/RmEUwjZkaAGsDYm9jWNDQPff3r0ojT87zXm9uafO5+7PVmQgICDRO6vjbo4GUUNzU1ZEYA4hhIDviJy+09F2cHi3bnt2hzcTfUcsd5bLstgwoqSGnFiWNGYjznnV7va4lc+bJ6l5s1x05KxC2WbQQEBAQEBAQEBAQEBAQEHkDUn1IPSAgICAg1vbXaluHQg2zzvuI28tOLnHoFnkyckO/8P4G3FZNdojvLhtdWPnkdLK8vkebucefyA6Lz5mbTuX3GLFTFSKUjUQgUNFhs9HmrKVvWeL/AJjSVfH9UObjbcvD3n4l+hKE+K4/3kn6PcP4Xow/P79/2hkqVRAQV+O4vHRwPqJnWYwcObjya3qSVfHjnJaKwpe8UjctF7nuFyVtS/GattnPuIGa2a3ycwvyA0HW7jzC7OJvGOsYafu5sFJvb1Lfs6UuB2CAgICAgICAgICAgICAgICCGJ+rmniDf2HUfyPYpEygEBAQVuPYLFWwmGZtwdQ4eUw8nNPIqt6RaNS6OG4nJw94vSXCdpMBloJjFKLg6sePJkb1HQi+o5e4rz70mk6l9vwfGU4rHzV7+Y9lUqOxYbPSZayld0ni/wCY0FXx/VDm4yvNw94+JfoSg8lw/vJP1e4/yvRh+f37/tDJUqiDExTEoqWJ008jY42jUn9ABzJ6BWpSbzqqtrRWNy5pSU020VUJ5muiwqFxyMOhlI/k8zyHijW5XoWtXhacsfVLjiLZ7bn6YdTijDWhrQGtAAAAsABoAAOAXm727YjT2iRAQEBAQEBAQEBAQEBAQEBBi1jSLSMF3N4t9Jp4gdvMe7mpj2E0Mwe0OabtIuComNCRAQEBBW4/gsVbC6GZtwdQ4eUx3JzT1VbVi0alvw3E34fJF6S4VtJgEtBMYpRcHVjwDle3qO3qOXuXn3pNJ1L7jg+Nx8Vj5q9/MKuN+Uhw4tIcPWDcfsqx3dV45qzHvD9FYNUiRheCC14ZK3tbIwOB9+b3L0qzuH55mpNLcs+Nx9lirMWr7Wbc02Hgtc7fVHKFhBdc8Mx8wevXsK6MPDXyde0e7DJnrT9WsYbszV4vK2rxUmKnBvFSi7Tb7w4tBtxPjG/mhdFs1MEcmLv5ljXFfLPNft7OlwQtja1jGtaxoDWtAsABoAByC4JmZncuyI1GoSKEiAgICAgICAgICAgICAgICAgIK+aldG4yQW1N3Rk2a89QfNd28D+qtExPSUJKTEmSHJcslHGN2jx7OY7RcJNZg2zFVIgICCtx7BYq2EwzNuDqHDymO5OaeRVbVi0alvw3E5OHvF6S4VtJgEtBMYpRcHVjx5Mjeo6HXUcvcuC+Oazp9vwnHY+Ix88Tr3j2bbsr3Qaeko4xO5zpIw6LIwXc5rTmiNzoBYubqf0Xq8LwuW9Y6a/V8d+MZ8Fc9uS299env5ZT8TxbF/FpovB9I7+1cSJHDsdx+ED/ABLs5MGD6p5p9ni82XL26Q2LZTYCmoSJCDUVPEyyAGx5ljfN566ntWGbir5OnaPZtj4etOs9ZbcuZuICAgICAgICAgICAgICAgICAgICAgx62hjmGWRjXjlfiO0HiD2hTFpjshXnC5Wf1FVI0ehK0St95s4e9X54nvBpG+euZ/YUs4+7K6M+5zSP1U6xz5lHVE/Gawf/ABjz6p4ypjHT/wBv4RufZBJjOIH+rwto7X1LP2A/lW9PF5t/COa3sw5m41No04fSNPPxpHj1Aggq0f08d9yztGae2oYM/c5lqrGvxOontqGtaGsB62Nx7gFf+qrX6KRCIwWn67TLUsNwo4PiLY6hjDG/xWTFt28QWSAnySHNbmHIE+3z8nF55vq89P4fT4vw/g8vC8/D1/NHfzPz/s7VTTZ2hw0vy6EaEew3Cs8K0anSVSgQEBAQEBAQEBAQEBAQEBAQEBAQEBAQEBAQEBAQEFbj+CRVsLoZm3aeB85h5OaeRVbVi0al0cNxOTh7xekqXZeolpn95VRvIB4knKZosA8dtrNcOtj5ypSZj8suni60yx62Lt5j2n/nZti1ecICAgICAgICAgICAgICAgICAgICAgICAgICAgICAgxMSw9s7MrtCDma4eUx3Ig/6uomNtMeScc7hHh9S65il0maL35SN4B7f5HI+sKInxKclY+qvaf4+GerMhAQEBAQEBAQEBAQEBAQEBAQEBAQEBAQEBAQEBAQEEU0AfYnQtNwRxHq/ZExMwlRAgICAgICAgICAgICAgICAgICAgIIjUM9NnxBNI3B3yz02fEE0bg75Z6bPiCaNwd8s9NnxBNG4O+Wemz4gmjcHfLPTZ8QTRuDvlnps+IJo3B3yz02fEE0bg75Z6bPiCaNwd8s9NnxBNG4O+Wemz4gmjcHfLPTZ8QTRuDvlnps+IJo3CVEiAgICAgICAgICAgICAgICAgIMCTBKZxLnUtMXEkkmJhJJ1JJtqVf1Lx5lT06+0PPgGl+yUv4MfyT1b+8np09oPANL9kpfwY/knq395+56dPaDwDS/ZKX8GP5J6t/efuenT2g8A0v2Sl/Bj+Sepf3n7np09oPANL9kpfwY/knqX95+56dPaDwDS/ZKX8GP5J6l/efuenT2g8A0v2Sl/Bj+Sepf3n7np09oPANL9kpfwY/knq395+56dPaDwDS/ZKX8GP5J6l/efuenT2g8A0v2Sl/Bj+Sepf3n7np09oPANL9kpfwY/knqX95+56dPaDwDS/ZKX8GP5J6l/efuenT2hYqi4gICAgICAgICCm2wxN9JQVNRFl3kUTntzC7bjqOi1w0i+SKz5lFp1DWdpdsKinwGDEYxF3xJHTuILSWXkALrNv29VtTBWc84/HX+FZnptFtXt5PQ4qKfcCajbTtmlytJljaXFrpAb6tbpcW66q+Hha5MXNvU71CtrzFljV7XF2JYXBTPikpKyOZ5fa7jkjL25TfTUagj3LGMGqXm3eNL76qik2vrpsOrqqJsDpqSrkZkyOs+GOxcNHeXYk37OC2tw+OuWtJnpMfypFpmJWe0O3YZhkFVRtEtTV5GU8R1Je62YOAPm6g68ba6qmPht5ZrftHdab9FdtbtbVUVXSUrqmhg3lOZJZpInmMSAkHKA8WBIsFbDgpelrREzqekQiZmOiDG9uJ4MOjqIqzD6l76xsBlZE8QsYY8xBaX3zDiTfgVOLh63yTWYmOm9ef8kWvMM7ZTbKoqKuWlvS1zGwGUVFOHsjDwbCJ+YkAnsP+VcvD1rSLdY69p/zTFp3pDsftXW1dQGSy0ETw9wmo3xyx1MTRexYSTveXK2qnNgx0ruu59p8FbTKV+2VQG46bQ/0Ajc+Kdbhx8fXxvJHCyrGCszj/APrv907nq80+NYsKCPELYfUxOhbO6EMkikDC3OQ12ZwLgD0+StOPD6k4+sddbRu0RtsL9sIBhfhO5EJizhptmLvJEf8Aiz+L61jGC3q+n52tzdNqXYTa+pnnNLiMLIKiSJtTAAC0PicNWkEnx28xx46Cy14jh6VrzY53Haf1VrbrqXyfHK+fFqyhpZKOKOnZE8GSJ7y7OxpIu145uKelirhrktvrs3M2mFhs5tNM6tlw6uiijqmRiZj4iTFNGTa4DtWkHl6+iplw15IyUnp2TFp3qXjug4/UUj6GOlMLX1VQIC6Rhc1uawBsCOBKnh8VbxabeI2i9pjsxqzaOtw6anGINpJqWeUQiaEPY6N7r5c0bibt04g9fUZrhx5az6e4mI3qU7mJ6qjGduZ48TrKTvzD6OGDd5HTxPcX5o2uIu144E/qFpXhq+lW+pmZ9v8ApE2nenQcAqjNTRSGWKYubfeRgtjf2tBJIC4rxq0xrS8dmFtntG3DqUzmN0ry5sccYNi97tGi/IdStMGKctuVFp0rGRYy5u832FxvIvud1K4D7plDuPaG+9X/AMCJ1qf1/wBkfmQ7Q7SVdKzDN5HTxzVNZFBMwEyNa17rHI7xdbeu3bxU4sVL8+p6REzBMyysa2hlhxegomiPc1DJXPuDnuxri3Kb6cOirTFWcNr+YLWmLRDTqPug1Ej6gSYjhdHup5ImslhkL3Na6wdcPHq9hXTfha1iNVtO48f9KxaZWmN90GajxR0L4hNQxwRyyvY07yIPsDLx1YHEaW4HsVMfC1vi5onVt6hM2mJXEm1bnYrR00L4X0c9M+bONScuaxa4Hhp0WXof4VrT3idJ5urFwraGuxQyS0ApaajZI6NkszXySTFvFzWNLQ1uvU/K18OPFqL7mfgiZnsvcBNeJHsrRRviABZNEXtc4+iYnXt683TjfTHJ6et03+kpjflqm1W39RDVyikgbNRUWTvx9iXAudZzWG/FrePHne1l04uFrakc86m3ZW1530dDpKlssbJY3B0b2hzXDgQRcFcUxMTqV4naZQlgY7hbaummpnktZLG5hI4i4tcdoV8d5paLR4RMbho8+wdZUUsOHVNZSnD4sgvHC9tRI2PRrXFzi1ug4ge9dX9Tji85K16z9uqnLPZsJ2YccXOImRhjNL3vu7HNfNmvfhblZYxm/wAL0/na3L12pqPubtpsVgrqeXJTRmR3e5uQx0jHsdutbNaS4G1uXqtrbi5vimlo6+6OTU7XOxGzLsPjqWSSMl31TJOLAgAPAGU348FlnzepMTHiNFa6Umznc2FJiHfBm3lLE6V9NBY2gdKRmOumguBbsPFbZeM58fLrrPeffSIpqdrDafZeonxCCuppqZjoYXRZZo3PacxNzZpHIrPFmrXHNLRPWd9FpiZnaDG9kqqtpoIqiejEsVYyovHE9sZYxtsmUuPjXJ14WsrY89Md5msT20rNZllYTslJRVdS+knbFR1ILjDluYZrW3kXK3VpH7BUyZ4yUiLR1jz8JiuuyqqdiK2pmpnVlZSPFNKJGzxwFlXIB5jnZrNaeYAWscTSkTFaz18b6I5Z8sp+w8hGMjfR/wDuBGTxT9FYOHjdfK5LOOIiJp0+n/VPL3Qw7JYkaRlA/EKWKmbE2EmKndvnMADbZnPsCQOIHNXnPi5+eKzv9Ucs60nxjYBs7KKkEm7wymBLogXCWV1jlJeOFib+snsUY+Kms2vr80+UzTwhxXubtzQz0dTPHWQyNex800szLecwhztARxtZTXjJ1NbR0k5PZLUbLVrMSqa+lqaNhqGRsLZIpH5cjGt0LXN5tURnxzijHaJ6bRyzuZWGzuyjoaqSuq6nvqtkYI8wYGRxMBvkYy558yf3KpkzxakUrGoWivXcvO3WzMtc6jfBNFFJSzicbxrnNJFsoIaRpcJw+auPmi0b3GkWrtiy7I1NZNBJiVZFLFBIJWQQwmNjpG+S57nOcTa507SrRnrSJjHHfpuTlme6CfZKsjxGsraWoogKndgtmhe8tDGNbplcOYKtHEUnHWlonp7HLO9tyw2ORsTGzGN0oHjGNpawn7rSTYe1clpiZ6LQwdqtn48RpnU8pe0EhzXtNnxvbq1zT1HzV8WWcduaETG1MzDcYY0RCvoHtAtvn00m/t1LQ/KStZvgmd8s/pvojVnvH9kJaqlpWGsc6rpZWTsnfG2z3sNxnY22nq6c0xZ4paZ10mNaJrOkeH7L1MmIRV9fUU75IGOZFHBG5jBnBDnOL3Ek2J09Sm2asY5x0jv32cs73KuwfY+vozUCnqcOLJp5J/paeR7gXnhcPGlgFfJxGPJrcT0jXdEUmF3S7LuGKTV0j43xy0racx5TxBaSTfQtOU6dqxnN/hRSPE7W112qcH7nAo8UbWQTWpWtkDad1zuzIDmEZvYMub27Stb8XN8XJaOvurFNTtPS7JVdA+XwZVwNp5HmTveoic9kbneVu3xuaQ3h4qrbPTJEepHWPMJ5ZjssqHDcQDZ3zV0D5nx5Y2NhywQu1s/UlzuPVZ2vi6ar0/lOpUuEdy2njgyTzVUkr7mZzaiVjJXO8oljXWN7214re/G3m24iOnZWMcaXmxGAS4fA+mfM2aBsjjBoc7I3EnI6/G3UdSsc+WMtuaI1Plasa6NjWCwgICAgICAgICAgqzibnyyxQRNkMRDZHPfkYHFoeGNIa4uOVzSdLC/G9wL8kRETbyrvxCnh2oLJJ981w/pApoovFtmZEJJX5wPI8a+Y9ALAmy09HcRr22rze7Mj2l1e0wue8RPlbuS6QOyWuy5Y2zzmFhbXXpZVnF5390xZ7h2gzNZZjHySPMcbY5MwJDS9+clrd3lAN7i40GpICicfWfg5kGJ4vNFNTRyNbCxxklke14ezdRRuc8OLmgtOYs1A5ceStWlZiZgm076vH/q8bvfbq8Vg7LmcajKdb7oMte2uXNflx0T0euvP8I52zLFo1imxiUUdVNna+QTzxU+dtg4seYYmERi7s0jSRYXs4La1I5oj4jakT02iix18M307p2xiB0jmTMiEr3Z2NYIBD5Vi/K4EnV0duKmccTHT38f3RFpierNwzFZt8G1cbqczEtgj8RzfFDn2MjXG8paC4t0ADTa9iVW1I1+XrrumJnyjY6eSpEcNXK6KJ307yyHLca7llmC7vSN/FGnE6PyxXcx+h1mektkWS4gICAgICAgICAgICAgICAgICAgIK+TCGGR8jXSxuksX5HloeQA0Fw9LKAMw1sAL6BW551pGkMWzsDIwxrXtyyvma8PfvGyPLi92cm5JzuBudQbcFM5LTKOWGQ3DG5XjeVBLst3b1+YZdRlsbN7QBY87qOZOkJwGI6neGTeb3eZzvQ/Ju8wcOHieLbha4tqp9SUcsPrMDi3u+dvJZd2+K73ucMjy0vblPii+RvAck9Sdag5YeqbB2R5A18+RlsrDK/KLcBxu4djiRwUTeZOVYKqzA8DRblsGU7trszfGdma4Ozhwde4dmN73Vuad7RqNI3YDE7MZA+Zzm5C57iXBtw6zbWyagG7bG7WnkFMXmOyOWHpuDMzBznTPc0ODC6RxMeYZSWdHWJGbytTqo557J0y6GjZDG2KNoaxosB+pJJ4knUk6km6iZmZ3JEaTqEiAgICAgICAgICAgICAgICAgICCrkwVrnF2/qxck2E8gAub2AvoOxW5vhTl+XnwE36+t/MSfNOb4OT5PATfr638xJ805vg5Pk8BN+vrfzEnzTm+Dk+TwE36+t/MSfNOb4OT5PATfr638xJ805vg5Pk8BN+vrfzEnzTm+Dk+TwE36+t/MSfNOb4OT5PATfr638xJ805vg5Pk8BN+vrfzEnzTm+Dk+TwE36+t/MSfNOb4OT5PATfr638xJ805vg5Pk8BN+vrfzEnzTm+Dk+VsqriAgICAgICAgICAgICAgICAgICAgICAgICAgICAgICAgICAgICAgICAgICAgICAgICAgICAgICAgICAgICAgICAgICAgICAgICAgICAgICAgICAgICAgICAgICAgICAgICAgICAgICAgI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5" descr="data:image/jpeg;base64,/9j/4AAQSkZJRgABAQAAAQABAAD/2wCEAAkGBxQTEhQUExQWFhUXGSAbGBgYGB4dHxwiHiEgHiAdIB8dHCgiIiAlHCAgIjEhJSkrLjAuHSAzODMsNygtLiwBCgoKDg0OGhAQFywkHyQsLCwsLCwsLCwsLCwsLC8sLCwsLCwsLCwsLCwsLCwsLCwsLCwsLCwsLCwsLCwsKywsLP/AABEIAN0A5QMBIgACEQEDEQH/xAAcAAACAgMBAQAAAAAAAAAAAAAABwUGAQMECAL/xABMEAACAQIEAwUEBQcKBAUFAAABAgMEEQASITEFBkEHEyJRYTJCUnEUI4GRoTNDYnKSorEIFSRTY4KywcLRc9Ph8BeDk9LxNWSjs+P/xAAYAQEAAwEAAAAAAAAAAAAAAAAAAQIDBP/EACERAQEBAQABBAIDAAAAAAAAAAABAhExAxIhQRNRIjJh/9oADAMBAAIRAxEAPwB44MGDAGDBgwBgwYMAYMGDAGDGmrqkiQvI6og3ZiAB9pxQOPdqUaXWlTvD8b3VfsHtN+7gGLiK4jzHSwaSzxqR7ua7fsi5/DCT4pzRWVRyvK5DGwjj8IN+mVfa+25xz1/L1VBF3ssDpHtcgaX2uL3F9tQNcA1KvtNo19gSyfqpb/GVP4YjZe1hPdpnP60gH8AcQ1J2djOiS1catKhaJUUsWsLncjQCx9bna2I/gfLMfd1c9WziOlcxskVszMpsdW6XI8t9xbULH/4s/wD2n/5v/wCeN8PavH71M4/VcN/EDFN5v4DFTrTTQO7Q1KZ1Elsy6KbG2mzD7jqcZ5V5cjqIp555WighGpUXYm1/I7C2lje+AYlJ2mUTe13sf6yX/wABbFh4dx+mn0hnjc/CGGb9k6/hhZc5cGijpeHx06LJJKbrIqBXlFha/XXONCdPsxX+Lco1dOheSIZVtmKsrZL7ZgDcfPb1wD/wYQHCOcKyntkmZlHuSeNflrqB+qRi/wDAO1CGSy1K9y3xjxIf81/EeuAYGDGuCdXUMjBlOoZSCD8iMbMAYMGDAGDBgwBgwYMAYMGDAGDBgwBgwYMAYMGDAGKhzhz7DR3jS0s/wg+FP1z/AKRr8t8Vzn7tEsWp6NttHmH4qh/1/d54X9LwWpkjMyQSvELlnCnW29jbXrcgG3XATFPUycTqCKmoYNlJjRYy1z0VEBsPMsegNzoSNvKvLSyGraqWS1It3hT22bxeG/l4DtvcWOJfmOFKeho6nhyjuRJ3rSHWQPbKoYj3b51Zdr2Attjj4/zooqY6uhYpLJEBUIy+AkWsDf2mG2YdAtjvgNMSostLWU8bUVM0gjErSLKbkMGZQ+awADDMQRsfTFj41xukjiq6Z5kkSYExmEmVs1gS8rk5cxexCiwAQbaDC845zBPVsDO9wvsqAFVfkB/E3OI1QToBr5D/AGxMnRcJedv/AKeyxHvaNcpZm0e6hCNBfUC98cVPzjPHNPIixZagkyRMuaM39Cb+fXW+vS0dTcCqHAIjNiLgnTQbnz066aY74OTaluijbqTvt0G/Tz3GlyLfj0j3Rycd4/NVsrTFbIMqIi5VUeSj7BuTsPIY6OXuZnpUlj7uOWKUeOOQXF9r6em49BtjvbkOYDWVNmJ8Jt4GVWPtbAsemyk63GOeo5IqlNgFbUjexuBe1tdba26g3Fxrifx1Hujuk57L1NFO8CqKUMMqHQh1ykqCAFsNhfoNcSfGOa4BFVNDJFI9SrIy/RWjkCsCBmkDZXyBja4udNeuKbUcv1CAkx6AXuCCLee+3r92ItgQbHQ+R0P3HFbiz6T2Jflfhf0qqhgJsHbxEb5VBY29bAgepxfKsUBmkp/oH9GhPdy1aXzRuAdyqliARYsSddxbda8M4jJTypNEbOhuCdR5EEeRFwfQ4vVF2iU8fezLSulTIpzZJCYmboxUsADcakKTvqb4qlXqTjkvD6iQUk4kiDae8kg6EgaXtuVsdMNjlHnaCtAT8nPbWNjv6ofeH4jy64qVBynSGCnEqtPVVKrI2WUIyq9s0iKSFYJcE6E9fIYoXHaA0lVJCHu0T+FxodgynTY2I22OA9JYMLjkDtC70rT1ZAkOiS7B/JW8m8jsfQ7sfAGDBgwBgwYMAYMGDAGDBgwBgwYMAYVPafzxq1HTNtpNID98an/Efs88T/afzd9DhEUTWqJRoR7i7F/n0X1uemFlyByz9OqLMR3UdmlGazMDeyr11I1OmnW9sBx0/K9XJTGpjhZohfUEXIGhIW+YgHqB/A4aMvGqXukqIKtYoDGqSJ3pzRoouEihAt3rHQsdQB4fPHBWcfRIFqqKU0/0X6uagm8IsW9nICbSXvZhfa1xYjCu4xX9/PLNkSPvGLZEFgL/AOfUnqSTpfAdNXxhyJYomdKZ5WkEObQXOgJ3NgB1tcX31xzUNFJM4SJC7HoP4+QHqbDErytytJVtf2Il9qQ7C29vM/gOvkWnwzgNPFF+THdCxFxdpCdATpfUmwXrp00xpnH3VbpTeDch6B5m0/RBIJ8ltZnPysv61ji4UPAY4/CiKpAuQbWUHrIRYEke4tl3vcWOO9qZlyWdhK1wik5wo0vq4JsBa5BFyQNLjFb51ru57uBpnCvdpO6QBmFwPExY767Dpa1rY2k+op1MSUqABw3dlyBHmIGc3v3jqfCQNwlhYeTEBQ1qxyOvfRM8IZsj2V2bLmZiA2py2GYLbxMNhiqUrF0LJJTssZPcmeVu9jY3Ic94LFvDsV1yaBd8dfMHfrTiSVogdCfq0cBxISXVs5cMCwUjKQLEaXxbiGeYOYZaZkjyR5TEVSXV0cNlzdRc3WxIOmbba9am5oqvEO/zXtfwL7uoGq3BU9RrfroMSUk7pK4hRVKXdrqhjAyo5kQ5SsZubgXa113vYw6mDOC6lfEGzd4XNtDdlaOzA79LjX52kg3UT1VRqZyqg5s7yhRfYlbkZm0tp9pGNNVXNHmiJSYdGcrIBfXw5SbHzGYjzF8MLjVAKynjcIiqLHMCtwrWzWvG2WxsxIsRlOIer7PACFWUqWBy5vEMw1ykgLuLm9tMp30wmp9hd1CXNwAPMD/Ly00ttpjlZcSlXTNE7RuLMhKsPUY53S+I36WdLTXHZQc1zxQ9x4JIx7HeKS0Z3vGwYMpvqNdCNMXrg0KmmpGjo1rpatyamaQBsmvjzMQctrm2w8J3JF1fLD9/8cSnJ9RVGdKemqGhMzWJzELsTcjzsLAjXYXxyazc3lXl6xzpw+OmrZoImuisMoJuRdQ2W/WxNvs11wxuzHnjvctJUt9YBaKQ++B7rH4gNj1HqNd/LcFooKenggnVmZeJO7qzJINHVhfMzFs1ibiwHQ3wquYqNKaqeOCcShCCrroQR0v8St1BPTW9wKpel8GKn2d81iup/GR38VhIPPycDyb8CD6YtmAMGDBgDBgwYAwYMGAMcvFK9KeGSaQ2SNSzfZ0HqdgPPHVhTdt/H7CKjQ7/AFkvy2RfvBb7FwFDnnm4lXX/ADs8gCjog6D9VV1+w9Ti/wAPKFOgWShqnp6uHOc0xAEgjfu3Zl6IXFr2tYi6m4xWeS+TJKiJaqOrSnkLssAO7FNDqGBGtxYBtMffN/GJoKdOHTU0UcyRJG86uHMkSm6gG1wGZbm51IOgvgIDmnmB62fvpEjVgoX6sWvb3rnxG52vsLDpry0VEzKXCkqu5A29T5D1+Xpj44Nw56iZIkFyxt8vU+gFz8gcXnmfhkVIBGkOeyFWmYOuVjbqpCEi4OoO4HTG3pY7e1XVQ9Jx6ojUIspCC3gspXQ3tlIta/TriYTn6qzKWETZdroRv8m3tcX8icVqCBnzZRfKpZvQCwv95A+ZGOqr4PPEFLwuoZcwOW+mh6bWuLg2Ix1cjNYpO0KfMzLFGCbDUs1gBsNR712v8h0GOOLm9vCZYIppVLHvXFm8Qt0FgRYajoBpfXFaxnD2wSRp4JCMjpCC9griQsF01JGZTY9PCTbErwXiMKqsck4enBZzDNB72U28SltC1jodzte+KxgwsFn/AJ5hSRrqJY5YznhBtEjnLlCnICAAiahbrbdiuN9FwqkqaySNXqDCiDIy3f2bC18hIS2gvb2T5jHByny+KiRTKQsPiucwBbLYWH2sNfQ4vXB6SOkaYLMpR0LLYoCCulgALXAIAuTe1/O9bZPApVXJNw+UrDJJ3JY2SQFc1gLhkOmoI8QtceWLzwvj8dVH3cRZ5FW9/CCMpAVyCwO+UketsL+QrXTIDM/eEBbz5RmAzG2aJLLYbXB1O+wxfuVXijDeNXkYDvHUZiWBYMpZUGbL4dbC97nU4jXgULmtbSNnESu7GQLGlmCsWuJCFALBhbcm+Y9cQGGHzlwP6Q5eBGMgsbFHXMp3F2AFwwLa/GddAMcPIXBT30rTQFigyBHVdCbEt4yNhpoD7X32mvgQPDeWaioQOqBYibd45su9vVrX0uBb7jjVzTyrNQlJA2bUHOlxlYaj1B6g9bHa2repu8GaLJGFA0DMT4Dey2CWIGq2vtbzxXqzktJ5X72V1YZSQmgcAWVzmLXYAZCd/CD11z1/L4qZeKY3aBUVKpTSyJTxyMBPNElnYHQk+KwuNyLfd4TJ1vE+DiJ+HwpLlNiKlEDs0inw295r6jQAWJAsDfFK5n4O1LO8bdDofMHY/b/EEdMWzs4EM0ElOKaOWp70OSxyuIvCM8cmU5XjaxAuN97nHLZy8axWOV+NyUNUk1iMpyypsSp9pSD16i/UDHpKlqFkRZEIZHUMpGxBFwfuwju12GNJYLzJLVZGWoZQFuFI7tmUGwcqSD52GgFhi19ifH+8gelY3aHxR+qMdv7rfgyjEBl4MGDAGDBgwBgwYMBhmABJ0A3x5g49xB66tlkQMzTSWjUC5t7KAD9UD8cPntL4l9H4bUsDZmXu1+chCfgCT9mEVyHxeCmrUmnJCor5SouQxQgaeetttCQdtcBejVqKaKl4vwyWKOJR3c8KlglgBmJQkqbAXIZr9RphYVlU0jszM7X2MjZmsNFDN1IWw8tMM7m/jrLwpP6Ysv0mKBFQWZ7qp78u29mNr3tY6e9hZcKpWlmSNRcswA+0/wC+Jk7eBqdlXA3jiNT3alnuFzMVIA3t4TuRbp7Pri1vWTOzNHBfeMNJ7K5T4iFvma7aWFgcg1x0xVMcEAVAwEaWUNG63sLKLlQNTb78b4a2GNAveoQi6+IX0Gpte9zvjp8MkNwrhsEc7T2kDjTSN1UtbVsqrlAF8oHSzE3JviWj4hGZWYyKAoCDMbanxNv5+D9k46uHLaNQbZiLtb4m1b94nGOG6xhvjJf9okj7gQPswQXfO/B4nm7yBkzPoUXUO4UubWvZio22JvqDvSAcPijiVg7FQcztuAfZOQfgowrOfqFI6pigCh9coFgCLA2+Zuf/AJxpjX0K3gwYMaDv4PxiWmfNGVPmrrmU7dOmw1BB0xdabm9ahXYxWMUEjSLYMrjNECBcgi4uNb2vfxbYXeAMRsSL6f8ATFbmUC6Wt0xYuTuZBSSHvMxia97a5SbXa3XYX+WK8hFxcX9PP/s4ufL1FBJCoSN1qgcrStGxSMlguoLZS2VtBvfUjDXj5F+mro80MgdbNpckDwuMwNjruF+/GKniEQaNxIrWOU5Tm0a3lf3wv444aKglggKSGJliVSjopVj3ZzWYajYDUHz0xNV8ZaNwN7HL8xqPxAxiOKrrVBRwHOU2P1bjwtodSoHtZT9mM1dQwKyCJxkvcsUAynfZydwG293HVK6PGbsArr1NtGH/AFxzwcSiaNc8kdytmGYb7MN/O+ApHatR54o3dVV8xVcrFiRa5v4QABa97nqOt8KzhtY0UqsskkXuu0ZswVvC9rdct7etuuuPQcM0ToodTIyhkzd0zfok3Cm2YAHfrhBcz8P7ipkj1sDpcWNul79SLH7cZ+pPjq+aZHA+YOEULPBTLPUvILvIUMmdl1UBdLnMb3VQOpOgxB0nH+64tBWfRpKVJbJMrKVUsfBKVNgCqvYnY3U3AJx38mcbr/5vf+b6OnH0cESTH25SBmsqALdwhXVmN7/Zio85xVcUmSqkDrN/SFKH6s57+JRlGUnW4AFzqb6HGK70zgxDcmcT+k0NNMTdmjGb9YeFv3gcTOAMGDBgDBgwYBWdv1aVpaeIbvKWt55FIt97jE/NweVaZ6IUsb0i0RCsGGdpgPZynqfaD/EL3xR/5QM/19Gvwxu37TKP9OKHQ8418P5OsnHozlx90mYfhgOHiHDpad+7niaKSwJVxYkG4B9RcHUaaHFv7IaHvK4N0jUt/p/iwP2YqfHONzVcvfVD55MoXNYDRb20UAdT9+GL2I0Kv9Jd1BtlAuNr3v8AwGL+n5V14NKt1Ma+bj90F/4qMHFBeMqdcxVf2mCn8DjnkoU75AMw8DnSRx1QDZvU4KujAMQzSav1kY7KzdSeoxuzffEqWMRyN3cdwrEeAb2+WNkfDYlAAQCw6abfLGjiFKRGQJZNSq+6faYL1Qnrj7q4XWNz3z6KTtH0H6mA+OG0K91GfGCVBNpHGpFzs3rigdoPDmAimFymaRCSxaxzsRuTuo38xhiw0zhVAlOw3VT/AJDHJDQtLAFcxurXJV4swNyW1Gbz19MTLy9CTwYmuYeBdw8gVswRr2G4Q6BjqTbNdTf9A3ObSExtL0Zxg4mqblWrfu7RECQXXMQPDdRmIvcDxDpf0xJUHJ7rVxw1BQZ1LLa7K2UajQqdNLj1xHugmOV+UhGkdRKT3hdcmVvCFYhQ2m5IN/QEdRi2cQoFWJyC/hBa3ePbTxfF6YxVU7rGqhowqtGAFiIAs6gW+s0A8sbeIQSGKQGQao2yeh/Sxlb0fdRwxGVgc5uCNZJDv82x8UVHE0cbGNTmVTqL7gHrjckLkD60/Yq/5g45uG0zd0n10gsoFgI+mnVPTED64VRxCMWjS6llvkF/AxTy/Rxu4fp3ij3ZD+8A/wDrxzUFGfGDLJo7dVG5zX0Ub3vj6iox3sgzSbK35Rxvdeh/RwFZ7RDIIysYk/KpISl9AUdNcvS6jfqflhV8y00oVJJVkuxIDSXu1rX9rU20GGR2jV/dMkUMjBmU96M7MQLjKLlja9208vnqteMsWia5Jtbc36jFrO4qZ5TPZxx6ngWZKuZ4o1kjni7sNmMi3B9kG4K2BVgQR5Wxxc/8w01U0CUcTxwwCQDP17xgxsLmygjQetrAAYrnCOHS1MyQQrnkc2UbdLkk9AACSfTE5zXyHWcPjWScRtGxy5omLBSdg2ZVIv0NrfeL8bU1+wytz8PZP6qZ1HyYK/8AFjhiYUP8nyoutank0bftBx/pw3sAYMGDAGDBgwCH7fz/AE2D/gf62xjljhNFDQ0s1RQ1FbJWM4vEpYRBWyAaMLE733JDaiwxu/lCx2qaNviicfssp/1Y6OV+X+PUdIopWQd47Xp5Qh7rf6wMWI8Rt4RcXN7b4Bfc7cJSkr6mnjJKRsMtzc2ZVcAnrbNa/phjdiLN3M+RVbxLe7Ffitsh9cL7tC4Q9JXSRSTGeQhZHkIsSXFzcXNtenlbF67CKnSpQn4T/i/3GNPT8q68GSZJe+HgS/dn84dswv8Am/lgq3lzRfVx3zG31h3yP/Z4+56pFmQl1HgcasB1S3X5411VfEWiIkQ2fWzA7o46epxszaa2qlIKmNRlki1ztY3kW1iYrHyNtvux0cRkl7qXwJ7DfnD5H+zxjiFchTQk2ZDorHZ1J2HkMfVdWqY3W0mqkfkpOoI+HAbleXT6uP8A9U/8rGjh7y90lkT2R+cP/Lxtgr1IHhk2H5p//bjTw6r+rUd3IbC3s+Rt1IwHG9A0xJaOO6yP+cOoYZXQ/V6qy6fcemFXzLwz6PUSRWIA1W5voRcWJAzAbXt0OHDSVJHefVSHxn4eoB6vjkqoEmkkWWmaQZU0YIbavqDn0+zFs64IifmaOGOGYBHQQlVVJSWOsWlilwwtqD5H7e7jn0kmKQJTqFJKhmbMp7t83jy2Xw3HskXAJuMRHF+UYnkjEEUkDBWa4CuCVZLXDSbC569euNnAuMTK3d1blpUqDo3dqcpjdVtqtwz3sfmL30w5Pod8nMokWNGVEkdkYIZcxtnQgkojLZtxrqNRiYlqXeJmVYmUqbMspIOh2IjscQfFOdqUMYiXurrmOW4GVwWFwTewB2vjeeYYJw/cyMwSJ8yBDsRo3noRbyGY3tpiOf4JqCSXKv1cew/OHy/4eNVA8uQWRN2/OH4j/Z43pWKABlk/9N//AG45uG1y92lw+ov+Sk6675bdcQM0by3l8CflP6w/Cv8AZ45a6uliNRJ3aHJCrWEh6GU/1eOqjro/GSSLu26sNvD1Hpjh4xMsqVSJLGGeEIuZgLmz+f61r4BPTSs7FnYszG7MdyT1xxcT/Jt8sdkiEEg6EEg/MaHbEdxp7RN9n8RjXf8AWpnl88icbSkrY5Zc3dEMkhW+ZVdSMwtrcGx01te2uLBzFzPSNwuOnheSSplipVnuGCRmBV2zAAsSLEre/U6AYqHLnAZ66buacK0gQvZmyiykA623uRiRr+QeJQ3z0cpA6x5ZP/1lj+GOBqvX8nk/W136kP8AGXDrwm/5O0Olc/mYl+4OT/iGHJgDBgwYAwYMGAUX8omjvT0k1vYlZD/fXN/GPFV5Mkqq6leOTi/0Snp2X2ms9itlGfOhyWBAUta4vbbDV7XuGd/wqpAF2jAlX/yzmP7mYYQvZ9VQLVWnojXF0IiiVcxz3BvYm2XKGuSDawO18B19onLkVHJA0NQ9THPGX75iGDMDY2cCzaW0uSOu4xIdjlWoru7cKRIpABAOu/X0Fvtx1c31dVxKhMy0aUlJQkWiAbMcxCkqe7VCqa3AtbW/TFF5e4iYKmKUbqwP47Yti8qL4eo6mIK0TAAWexsOjAgfvZcffET4L/Cyt9gYE/u3xxGJpoQ6TM2ZQyWCAE6Mvuk72643/QkljvmkIddLyMNGHkCB18sdDJv4khMUgG+RrfO2n442NKpGpABHUjrjjo6ON40Zo1JIF8wza9RrfY3GDhVKgjUZEut1JyjUqcpO3W18QMUHEIxFHmkQHIt7uu9hfr54+eH8Riykd4ntv7w+NrdfLHTw1bKwtbK7j94kfukYzRHWVfKT/Eqt/FjiRy0dbGGm8Y1kuLXPuJ5YxHWp30hu2qJ7jdDJ+j646oXAklBPwtv5jL/px8CdRM3iH5Neo6M/++A0SVyd+hu35N/cb4o/0cR/NPEoFjWR1DZcwAZDrmjdcoJXqSP+xiUkqF+kJ4l/JydR8UeK92kwtLToI7NkYyEA62UWNh1tmv8AK+E8hWDH3FKym6kqfMG2+h+8aY+MZx0Bi8kc3yyO8dS4bwFkYhVPh3XSwOmosL6HF24ctoo1+FFH3ADCDIxKUPH5orWKOoFgsiKwt8yM33HGdx+g5uGD6sH4iz/tsWH4HGaI3MrfFIf3QE/ipxwcJhiNNFIY+7BiViLkEeEHUrb78bqLh4Ea3aRWtdrSNoTqdCSNyemMxBce5Pjq52dW7ogqHIW+bS56izWK6/eDhV9p3DY6SVYI3Z9AzFreugsB0t9+HfRQMI8/fOM138QQ6HUX8INwtgdemPOPO/FjU1kshNxfQ+mw/dA/HFd6vt4tnymOzfleprXmalqvoskQUBgWUvnvdbowNhlBO41GGlzxLxekpad6aRXWCnP0t2yEuyqLv47NpZjobm+xwsOVqbhBpkHElqoJnZmjqQrhGAIACEZg2XS5KaE74zzRCaenmam4rJUUpkEAiMhbOGjEhNg5XKNV1VdVI+fO0Mr+T9RZOHSP/WTsR8lVU/xBsM7Fc7O+FfRuG0kRFmEYZh+k/jb95jix4AwYMGAMGIHjfN1NSyGGR/rhA84jG5WMEkD9IgMQP0W8sQHZ/wBobV7hJqY07SIZIDnzLKisUaxsPErDby106hep4g6srC6sCCPMHQj7seZeXK9+D8TmiNItVIjmNAV+sFr5XjIUkFkNyANQdxj07hK9tvD5aOrpeLUxyuCEc2uMwBykjqGTMh9AB1wHVxWl4nxaNpJ5o+H8McBgHKFmSwYMxBAsd7MyjbQ74R1SmR3QMr5WK5lN1axtmB8juPnhs8s8kHidB9K4hWSqgdnUJIjIsYBLgIAVjbMTp7oAGUbYqfafxGCrnWoooZPo8caxNP3ZVHZdvdAFlsNbE6aCwwDI7IeZmnpu4srSRfE2Xw9NlO23yy4u9IsoLR5kWxzDwltGJOhzLs11tbYDzx5m5P5gaiqUmXYGzDzB3H/foemPSEHF1mjjngV5ABc2AF1PtL4iLkWuLdVt1OOjN7Gepx1U1O4d0MrDXOMoUCzXvupN8+Y79RghowJJFLSG9nHjYb6EeEjqt/72MVE0hCyqiWXW5e5KNv7KkW2bQ65fXGatZAVkLoAuhshPha19S9rAgNe2wxZUQ0CCVwQTcKwzMx/RO5/RX78YTh0QmYGNLFFIuo3BIPTyy4KuBwyOZX3yEgILB7AbqffCD7TjNRS2eMl5DclD4rWuL+7bqoH24DKUUYmP1aaxrbwDoWv0/SH4Y+jSJ3w8CWMZ90dGHp641z0SiWMlpPFmX8q+9g3xeSnGZKJe9j9vVXH5R/NDvm9MB9SwKZ0BVbd2/QfFHgkpE76PwJbJIfZHnH6epxrkok79B4/yb/nH+KP9LH0aJTNa76J/WP7x/W/RwCt5s5aelkYgXhYkowN7DyI3FrgX2287YgMMTtKQLEApa2ZAbuze13jbMT1jU4XeNs3sBia5N4eJ6yJG1UXY6A+yLjcEe1bfHBwrhz1EqQx2zNe2Y2AsCTfQ9Bhl8pctGlaRkdXJ8GZlI9n2stm0Ge4N/gxGryCarYH8Kd6xzmxDKh8I1bZRpYW/vDBXCWwTMjGTw+yym27G+Zuml7bkYKaSVmaQopHsLlfoD4iAyjdh57KD1xpbiiqHqJVdEC+EkAgLuW8JPtHX5KuMhXe03mNqakZCFV5AVXK99Ou6qdjb5sMeec4LXcmxPiI3sTrb1tixdoPMzVtUzX8Cmyj0G329T6n0GO/kGojpI56up4ZNVoVVY3MV4VW5EhLMpW9tAbHYi4zHGG728aZnDZXidAJGcTUtTEsWuilKalRQO6UC95Hk91rEjS3gAKP5J4MK3iFPAFsjyXcb2jXxML/qjLc9SMXjtA4Dwk8P+lURjinISfuu8zMUkYIUCiQquVjc2vlKkaX0m/5PHLmWOaucav8AVRfqg3dh82AX+4cUWOYYMGOSj4nDKzpFNHI0Zs6o6sUPkwBuDpsfLAdeDBgwC97ROXKszrXUEccsxgemliksLo2oZSWUAgk311GFvwzjNPwwUVg1ZxGmjlQxwuTCgdmcgsAQWVWa+QEXJufCMegOKUCVEMkMovHIhRhe2jCxseh9cJLl7lc0pmRclPWcOnEv0pwwinp5NCHbUex7o+Q1zHAOrg3E46mCOeFs0cihlPz6HyIOhHQg408zcEjraWaml9mRbX6qd1YeqtY/Zhd9nfOnCoZpKOmnmyzTM8QlQLGpf83GfaUX2DAa+p1a+A8aV1HJR1L08+YGN8sqqxGZbgm3mGABB6+E4frTU1Jw+LxKOFmcqBdXE0FQpOumYGOZzce1liO5xy9uXIxqYvpsC3nhW0ijd4x19WTf1F/IDCh7N56Na+H6frTgkgNrGHI8JcfDca9Nr6XwELxXhzwkEpIsUl2hZ1IzpchWHzH8fUYu/ZVz0aSTuZj9S50Pwnz/AN/+mt17R+Dd7FPVcWqliiUMtBDB4tT7LEEAuzAC40AHVeiOr6CWBgs0bxsVDgMCCVYXDC/T/r5YnN5UWderabiUatZWDI3iXL4ipO62W5sSbr8yNPCMZgnteLunZSDkuAoK9V8RB8N7bbW9cI3s87RGprU9Rd4Dp6r8v+/lroXbR18c8a2kBB1ilFtD0v0Dbg9GFx1Ix0Sys7ONsPfMrRMqAqMuYuSbH2Wtktf1v7QOPhlnkiJzxhhrlEbXzob2uZPiG9tsZbiSnVfFKmjIgLZh1sQDp1BNrEWNvFjKVpDZ0jYpIQLkqozbA73F7BTcbhRbfEoZqlZkSUSkgFWBCqNDoTqD7jE4+6qmYPEe+k9ojaPS6sf6vzAxrjSQiSEqgU3t42Phe+3gGxuN9BbHxI8zRI5aMEMl/AxscwVvzg2N/uwGySlbv0HfSfk31snxR/2ePuKmbvZPrpNFQbR/pH+r9Rj5kSXv08cd+7f823xR/wBrj5jkkQTyFoyAxJ8DC+VVGnjPUHTzwFH7RZ2GSMuXzSM+oUWyARj2QPeL/dimQx5mC3AubXO2vniw8/BhUqrlCyxKGym+pLMb+RJN7eRHnia5P4HEI1nlizgASZjlIXS4HtXsAcx03y66Y1l5kdnLPLclGO8eNGqHuqeO+S48rWOgLE320HrZJqooqxCOVTa2YAOQo3bwEkny03N+hxheJJcyOSGPhjRwUNv74GpOpPQAet8VNYsSuS6hrXllPsoLaAX8h7K+uY7+LK3o+pOIxG0QYKoHjDeEgdEAaxuRv5L+sDhP9q/P3ek01OfAPaYdSP8AIdPM67AX1doHaLnU01LcR65id2vuTfzOpvqettitqGHvZkRpFTvHAMkhsq3NszHyG5OM9758RfOW3h3D5JA8ixSPFDZpigvlUm2p6X1+4nocejpOKdy/0xa6mbg/cZRT5VuLLlVIwBqSfdJvqVy7EUzlnhNdwTicNPnSWhq2Cl28MbaE365ZQuwvZ9B6quOf56N66VqCPu4L2tcFS2uZkA0CE7AEjqLAgDFdx8tcDeuqo6aEWMjb7hF3LH0Vfv8Atx6+4Tw6OnhjgiFo41CqPQC2vmTuT54oXYxyL9Bp+/nW1TOBcHeNNwnzO7eth0wyMBWe0jis9Nw+eSmjd5iuVcilimbQyaA6KLm/mBhGcnqXq1/mSWOml+jLHIapwGkkJJcxqc4PsroBYDW2LpHDW8bnrZIeIvSLTSmKGGMsPZ2eTKynxa6kNbxAbWO3s+4DDxIvLXwJ9NoqnI80dlEpQ3+sC+FyGGptqAPM3Bk8qUtVHTItbMJqjUu6gBdToqhVXQC2ttTfBiXwYAxTO17gs1XwyaOC5cFXyDdwhuVHmeoHUgDFzwYBL11Zw/iPBpoacLQCkaMnv0AyNrsVJbMxDLmtmJvprhgcpc9UNcxip588iDVWUozAaZgGAv62264q/bhw0utFLIrvRQzZqtI/aynKA+nQAML6Wz+txz8QWgqUo+KUU0NNBQSkSnuyhZBlvGANbkaBSpJ7zS2xBsY88dsnZsaZ2rKVf6O5vKgH5Jj1A+An9k+lrObkjmuPiVOZ445I1zstpBa9joQRoRbe2xuOlzPyxhgVYAqRYgi4IO4I6jAef+zuhhkh/nTitSJYqQCOGFmzFSvsgr5/CvXc4pXaBzlLxOo71xljS6xR/Cp8z1Y6En/bFw7VOyt6XPU0Ss9MTmkiFyYvUD3kFz6rc9LnCowBib5e5nmpWGWzp1RxmU/YdP8AP1xCYMTLZ4D75b7S4JwquSjDY31X5E6MvmrW9Cxta6U/EFcEjKwfRlB8L36rf2XI3ja1+hNrnygDiV4fzFUQ+zIbbWJ6eXqPQ3xpPUn2pcvTslaBlubut+7PWUe8hFriQaXWw1APxAYM5cSJGjZZVLRk2Wx2bQnMLNZrEXuzeWEVw3tLljHiUEm1zuTba5vckdPLpbFgpO1oXBZRe4N/FuNL7b20J6i97k3Gnun7RymwlVI0sT5EsYXI+sOxMR1+r0xpiqSERXRgpvNIbggKWL6639ojpsreWF2e1WnI9k2yutr9HZWIGvSzKNNBlxyVna2CSVUam53Oo9nSxFl6DYG5Nybh2I5XVxoGfiLB2MeaQAMwZSqmxXQ3INunn5Yv1RxCOFY1fMVBAAZdS24knKr4bnxBbXubkX0VH8Z5+Mxv3YzDZtj+1fMddbm/22xA1/M9RLoZDa1rXv8Ax0/DXfDXqZT7adHMXaJBBfK2dyLFrWJ/RUa5Fv8ArN5gHxYUHMPN0tSSBaOPoqaD528/0jc+oxXmYk3JJPmcYxjd2+FpltpI1Z0V37tCwDPYtlBOrWGpsNbDfHomj5YFNRmkpUhnp6uIKkxQszvJnZppGXwiOOIKVHU2AIJx5xxMQc1ViUppFqJFpze8YOljuL2uFPVQbG501xRZaabnFKdZuG1TNXcPjZhHk8LOU/JrnzXEWazeE3FhYlbq1n7FuzjOycQqksgOanibr5SNfoPd899rX19lnZIZClVxBLR6NHTsNX8mkHRf0OvXTQvkC2AzhZczc31dVWtw/hEsCSRKWmmkKnUEDu0BVr22Y5Trp4bayfabznUUDUiU1OsrzyZc0hsmlvBfMLO19CTbQ6HWy34/xGi4hPmtLwni6EWLhgjv0DMouG28ZVdCPa0sHzy5y5JXV9THJLLw3iUfinMHsyqSMzAK65WJKkkMVbMCAMOzlPluGgp1p4AcoJZmb2nY7sx6k2A+QA6YgezflaanEtXXNnr6m3enw+BVACoMvh2AvbTQAbXN2wBgwYMAYMGDAYIvocLbnnkSSrqY2llVeGQIZGgiXKxdd9tCWHv7gXAAJzFlYwwvocAjOW4eKV1NLXxVgoKeEN9GgQfVhYwdGGgyi1szBiTmNgAL3rsp42k9DFK7sss7sCkkzPmdfa7vvGLWKjNlGg1+ZhOOdlRCypDxCWmoGJklp8pZVtq2U5h4dNiDsN7YWc7GSWiqkHc8Ogqo6emDm2gbO8pO2YkZnbzIHu6B6hwpu0TsdjqS09DlhmOrRHSNz6fAx+4+mpxY+QedZOJTVbJCBRxsFhmuQzmwuCpGvxdLBlBBJvi6g4DxbxXhc1NKYqiNopF3Vhb7R0IPQjQ45MeyuYOXaatj7uphWRel919VYaqfkcJnmvsLlS70EokX+qlIVh6B/ZP25fngE3ia47ynWUccclRA0cclsj6EG4zAEgmzWv4TY6HyxycZ4JUUrZKmGSI9M6kA/I7H5gnGmXiMzRLC0sjRKbrGXJVTa1wpNgbHpgLXyLyAa6KaplnWmpYdGlYZrkAEgC4FgCLknqAAdbdnGey50WmlpKqKqp6iVYllAKhWdsq5gC3hzaEjUHS2JTkXjNJUcIqOFVFQtI7PnSV/YYZlfUkgXDLYgkaEWvY4sUHE6Ojg4Zwunqo6qRqyF5JIyCoAmEhNwSPaCqBe9gSbYCm1XY9Vxkh6vh6sBcq07A+exjxydn/ZrLxSGSZJkiVHyDMpJZgoa2hFtCMODnTgs880piouFSqyACacfW+za98p2O3yGK/y/XUnDuDcPNTPJGzSiotAAWcklgrAg+EoVB22tfAIuqp2jd45FKujFWU7gqbEfYRja3DJhF3xhkEJIAkKNkudhmta5+eLz2ytRz1EdZRzRv8ASEBljUjMrACzMOhK2BHQqb74qvEOa6yanjppZ3aCNVVY9AtkFlvYDNa3W+AhsGJPgfLtVWNlpoJJTexKjwj5sfCPtOGzyn2FE2fiEthv3MJ1+TOR+Cj7cAo+B8EqKyURU0TSueijQerE6KPUkY9AdnXZJDRFZ6rLPUjUC31cZ/RB9pv0j9gG+L9wTgsFJGIqaJIkHRRv6k7sfUknHNzNzRS0EfeVMoS/sqNXf0VRqfnsL6kYCZxUa/m6mkrJeFF5YJmjsso8GrDaNj7wGoNrEg21GKjzlxVq7ilHw9qialpJoBL4LxySs4bKjFh4drZSPaBFicttfMPK1JUSw8JjeoWtpou+jq3OfS4ORjmzWubgALlNiNyCED/N1Rabl+tPeMVMvD5z8ShmAub2VgGXzW7DUEWv3ZdymsdJFPV0/wDTXYyvJN45bm4UksLqch9ncEm+t8b+UuRpYqgVtfUmrq1TJG1rLGuo8I6k3Oth7R874vOAMGDBgDBgwYAwYMGAMGDBgDFL7R+RBxGlSCJ1gMcneDweEk3zXAtqcxN/P53xdMGArVQ9PwbhpKi0VPHoOrt0ufidzqfM4TfIfNU1DUVlVWk/0ikNUqFjZ2aQCOw6Zrm3ktumH1xrg8FXE0NRGssbbq3n5gjUH1BBxQe0Hsz+m1tPUggwxRqkkCizMqF2CoSQt2uEsSoG98BOcG52VeG09bxLJTGW1gMxzZvZIWxbxL47a2XUnfFqoayOaNZInV43F1ZTcEehx565vhr5e/reI0MggWKSKmjDLlpifArMm5F9c+gJAI0CgTUPHKsw8F4VQy9w89OskktgSFOY6X8grsbWJ8IuNbg7ainSRSrqrqd1YAg/MHTFN4v2UcLnufo4iY9YWKfujwfu44KWs4pw0VhrHFZSxQNLDUHIjF1GkTKCW1Nxcg9NdbDfTdqVOtDT1VUjRPUZu7gj+sdgrFbjRdDbrbcb4CscQ7AYT+QrJE/4kav+KlMQtR2B1I9iqgb9ZXX+GbDY5f5/oqtJmSQoYFLTJKpRkUbsR5Dra9sSkXMdK1P9JFRF3F7d6XAUG+WxJ0GumuARP/gNXf19L+1J/wAvHXT9gVSfbq4V/VRm/jlw763jtNDGkstREkT2yO0ihWuLjKSbG4106Y1cX5ipqaNJZ5lSOQgI2pDEi4tYG9xrgFjw/sCgFu/q5X/4aKn8c+Lhwfst4XT6ilWRvOYmT91vD9wxc8Lvj/aBVLXycPo6ETToubNJMqKRlDXANr729oa3wDBiiVQFUBVGwAsB8gMRvH+Y6aijMlTMsaggdSbm5ACqCSSAenQ+WExzh2g1VVRCRGlpWp5+5rYYms1mvlZXtmXVHW3nvfEhw7llJ6SoiFItJFVxhoJqiqDzzyghomtewBu1wNfEd74B1qwIBBuDsRhC8/0c/DuMCpEqiOr8KVE6d99GJIzFcxNim69MrEW0xJ8h878Sko4KWmoGlmh+reaU5IlVTYA7XYLoRe4tsdsNbjfA4KyNY6mJZEDBwrdGXY6faPUEg6HAK7hfCaXi6im/ps6U+Zl4m5ClnZgSiZhql7mxuVt0uCb9yhyTT0Gd4zJLNJ+UnmbNIw8r9B6DewvewxYYIVRQiKFVRZVUAAAdABoBjZgDBgwYAwYMGAMGDBgDBgwYAwYMGAMGDBgDBgwYDnr6GOaNopkWSNhZkYAg9dQfXXFR5h7O45foslJK9HPSJ3cMijPZBoEYMbsACQNfea974u2DAKnmPkniC8LqoFqZK6eplRmDFUVFU5jkDNpcgAi4G1gLG8Tx7hD8M4hwqrlikkpKamWF2jXNkdVcFiBt4nD39DbUWw7MGA8/VtS1bUcY4lFE8dL9CeJXZcveMVVPt2J9AFva+KrxJKih4YsRu9LxBI5lO3dyIwzD7VA+Yy/CcepqinSRSjqrodCrAEH5g6HHHWcCppYlhkp4XiTVI2jUqtgQMq2sNCRp54BJdoNXFPV0VDIsrw01Jd1hQuweSMBfCPh+ra58yOuIji3FWquXEifSagqURwdwhV1S46Wvk/8ALOPQ1JwWnileaOFFlcWdwviYaaE720GnoMfCcv0oaRhTQBpTmkPdLdzfNdtNTmJNz1OAgOWO0ehrJY6eGVnmZL27tlGguwuwHriv8/cDrU4vR19DTmdljZHXMEXTMPExIAuJP3cMyGnRNFVVHoAP4Y24BWcA7NJZIeJGuaNZeINmKxC6xEMXB1tchztfYbm5xOcu9ltDStHIVknmjtkkmctly+zlUWUBbaaG2LvgwGFUDbGcGDAGDBgwBgwYMAYMGDAGDBgw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6" name="Picture 2" descr="https://www.ipgh.org/3rtcc/imag/3aRTCC_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 y="-27384"/>
            <a:ext cx="9156953" cy="15841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comisiones.ipgh.org/CARTOGRAFIA/imag/comi_cart_v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0" name="Picture 6" descr="http://comisiones.ipgh.org/CARTOGRAFIA/imag/comi_cart_v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265771"/>
            <a:ext cx="5536332" cy="747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186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CO"/>
          </a:p>
        </p:txBody>
      </p:sp>
      <p:sp>
        <p:nvSpPr>
          <p:cNvPr id="3" name="2 Título"/>
          <p:cNvSpPr>
            <a:spLocks noGrp="1"/>
          </p:cNvSpPr>
          <p:nvPr>
            <p:ph type="title"/>
          </p:nvPr>
        </p:nvSpPr>
        <p:spPr/>
        <p:txBody>
          <a:bodyPr/>
          <a:lstStyle/>
          <a:p>
            <a:endParaRPr lang="es-CO"/>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10174" b="4431"/>
          <a:stretch/>
        </p:blipFill>
        <p:spPr bwMode="auto">
          <a:xfrm>
            <a:off x="2630016" y="908720"/>
            <a:ext cx="3814192" cy="483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63267" y="2156495"/>
            <a:ext cx="1095375" cy="985838"/>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347" y="4731392"/>
            <a:ext cx="1418853" cy="58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Shape 376"/>
          <p:cNvPicPr preferRelativeResize="0"/>
          <p:nvPr/>
        </p:nvPicPr>
        <p:blipFill rotWithShape="1">
          <a:blip r:embed="rId5" cstate="email">
            <a:extLst>
              <a:ext uri="{28A0092B-C50C-407E-A947-70E740481C1C}">
                <a14:useLocalDpi xmlns:a14="http://schemas.microsoft.com/office/drawing/2010/main"/>
              </a:ext>
            </a:extLst>
          </a:blip>
          <a:srcRect/>
          <a:stretch/>
        </p:blipFill>
        <p:spPr>
          <a:xfrm>
            <a:off x="1835696" y="4333177"/>
            <a:ext cx="1512168" cy="1400079"/>
          </a:xfrm>
          <a:prstGeom prst="rect">
            <a:avLst/>
          </a:prstGeom>
          <a:ln>
            <a:noFill/>
          </a:ln>
          <a:effectLst>
            <a:outerShdw blurRad="292100" dist="139700" dir="2700000" algn="tl" rotWithShape="0">
              <a:srgbClr val="333333">
                <a:alpha val="65000"/>
              </a:srgbClr>
            </a:outerShdw>
          </a:effectLst>
        </p:spPr>
      </p:pic>
      <p:sp>
        <p:nvSpPr>
          <p:cNvPr id="8" name="21 Forma libre"/>
          <p:cNvSpPr>
            <a:spLocks/>
          </p:cNvSpPr>
          <p:nvPr/>
        </p:nvSpPr>
        <p:spPr bwMode="auto">
          <a:xfrm>
            <a:off x="3707904" y="1897300"/>
            <a:ext cx="360040" cy="307561"/>
          </a:xfrm>
          <a:custGeom>
            <a:avLst/>
            <a:gdLst>
              <a:gd name="T0" fmla="*/ 314325 w 314325"/>
              <a:gd name="T1" fmla="*/ 0 h 242019"/>
              <a:gd name="T2" fmla="*/ 209550 w 314325"/>
              <a:gd name="T3" fmla="*/ 208306 h 242019"/>
              <a:gd name="T4" fmla="*/ 0 w 314325"/>
              <a:gd name="T5" fmla="*/ 236713 h 242019"/>
              <a:gd name="T6" fmla="*/ 0 60000 65536"/>
              <a:gd name="T7" fmla="*/ 0 60000 65536"/>
              <a:gd name="T8" fmla="*/ 0 60000 65536"/>
            </a:gdLst>
            <a:ahLst/>
            <a:cxnLst>
              <a:cxn ang="T6">
                <a:pos x="T0" y="T1"/>
              </a:cxn>
              <a:cxn ang="T7">
                <a:pos x="T2" y="T3"/>
              </a:cxn>
              <a:cxn ang="T8">
                <a:pos x="T4" y="T5"/>
              </a:cxn>
            </a:cxnLst>
            <a:rect l="0" t="0" r="r" b="b"/>
            <a:pathLst>
              <a:path w="314325" h="242019">
                <a:moveTo>
                  <a:pt x="314325" y="0"/>
                </a:moveTo>
                <a:cubicBezTo>
                  <a:pt x="288131" y="84931"/>
                  <a:pt x="261937" y="169863"/>
                  <a:pt x="209550" y="209550"/>
                </a:cubicBezTo>
                <a:cubicBezTo>
                  <a:pt x="157162" y="249238"/>
                  <a:pt x="78581" y="243681"/>
                  <a:pt x="0" y="238125"/>
                </a:cubicBezTo>
              </a:path>
            </a:pathLst>
          </a:custGeom>
          <a:noFill/>
          <a:ln w="28575">
            <a:solidFill>
              <a:schemeClr val="accent2"/>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s-CO"/>
          </a:p>
        </p:txBody>
      </p:sp>
      <p:sp>
        <p:nvSpPr>
          <p:cNvPr id="9" name="22 Forma libre"/>
          <p:cNvSpPr>
            <a:spLocks/>
          </p:cNvSpPr>
          <p:nvPr/>
        </p:nvSpPr>
        <p:spPr bwMode="auto">
          <a:xfrm rot="17025162">
            <a:off x="3713483" y="2200485"/>
            <a:ext cx="1279133" cy="1641439"/>
          </a:xfrm>
          <a:custGeom>
            <a:avLst/>
            <a:gdLst>
              <a:gd name="T0" fmla="*/ 16683749 w 314325"/>
              <a:gd name="T1" fmla="*/ 0 h 242019"/>
              <a:gd name="T2" fmla="*/ 11122496 w 314325"/>
              <a:gd name="T3" fmla="*/ 40838512 h 242019"/>
              <a:gd name="T4" fmla="*/ 0 w 314325"/>
              <a:gd name="T5" fmla="*/ 46407379 h 242019"/>
              <a:gd name="T6" fmla="*/ 0 60000 65536"/>
              <a:gd name="T7" fmla="*/ 0 60000 65536"/>
              <a:gd name="T8" fmla="*/ 0 60000 65536"/>
            </a:gdLst>
            <a:ahLst/>
            <a:cxnLst>
              <a:cxn ang="T6">
                <a:pos x="T0" y="T1"/>
              </a:cxn>
              <a:cxn ang="T7">
                <a:pos x="T2" y="T3"/>
              </a:cxn>
              <a:cxn ang="T8">
                <a:pos x="T4" y="T5"/>
              </a:cxn>
            </a:cxnLst>
            <a:rect l="0" t="0" r="r" b="b"/>
            <a:pathLst>
              <a:path w="314325" h="242019">
                <a:moveTo>
                  <a:pt x="314325" y="0"/>
                </a:moveTo>
                <a:cubicBezTo>
                  <a:pt x="288131" y="84931"/>
                  <a:pt x="261937" y="169863"/>
                  <a:pt x="209550" y="209550"/>
                </a:cubicBezTo>
                <a:cubicBezTo>
                  <a:pt x="157162" y="249238"/>
                  <a:pt x="78581" y="243681"/>
                  <a:pt x="0" y="238125"/>
                </a:cubicBezTo>
              </a:path>
            </a:pathLst>
          </a:custGeom>
          <a:noFill/>
          <a:ln w="28575">
            <a:solidFill>
              <a:schemeClr val="accent2"/>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s-CO"/>
          </a:p>
        </p:txBody>
      </p:sp>
      <p:cxnSp>
        <p:nvCxnSpPr>
          <p:cNvPr id="10" name="9 Conector recto"/>
          <p:cNvCxnSpPr/>
          <p:nvPr/>
        </p:nvCxnSpPr>
        <p:spPr>
          <a:xfrm flipH="1" flipV="1">
            <a:off x="2915816" y="1213323"/>
            <a:ext cx="792088" cy="991539"/>
          </a:xfrm>
          <a:prstGeom prst="line">
            <a:avLst/>
          </a:prstGeom>
          <a:noFill/>
          <a:ln w="12700">
            <a:solidFill>
              <a:schemeClr val="accent2"/>
            </a:solidFill>
            <a:round/>
            <a:headEnd type="none" w="med" len="med"/>
            <a:tailEnd type="none" w="med" len="med"/>
          </a:ln>
        </p:spPr>
      </p:cxnSp>
      <p:cxnSp>
        <p:nvCxnSpPr>
          <p:cNvPr id="11" name="10 Conector recto"/>
          <p:cNvCxnSpPr/>
          <p:nvPr/>
        </p:nvCxnSpPr>
        <p:spPr>
          <a:xfrm flipH="1">
            <a:off x="3058642" y="2204861"/>
            <a:ext cx="649262" cy="937472"/>
          </a:xfrm>
          <a:prstGeom prst="line">
            <a:avLst/>
          </a:prstGeom>
          <a:noFill/>
          <a:ln w="12700">
            <a:solidFill>
              <a:schemeClr val="accent2"/>
            </a:solidFill>
            <a:round/>
            <a:headEnd type="none" w="med" len="med"/>
            <a:tailEnd type="none" w="med" len="med"/>
          </a:ln>
        </p:spPr>
      </p:cxnSp>
      <p:pic>
        <p:nvPicPr>
          <p:cNvPr id="12"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07704" y="997620"/>
            <a:ext cx="12065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12 Conector recto"/>
          <p:cNvCxnSpPr>
            <a:stCxn id="8" idx="0"/>
          </p:cNvCxnSpPr>
          <p:nvPr/>
        </p:nvCxnSpPr>
        <p:spPr>
          <a:xfrm flipV="1">
            <a:off x="4067944" y="1017514"/>
            <a:ext cx="741387" cy="879786"/>
          </a:xfrm>
          <a:prstGeom prst="line">
            <a:avLst/>
          </a:prstGeom>
          <a:noFill/>
          <a:ln w="12700">
            <a:solidFill>
              <a:schemeClr val="accent2"/>
            </a:solidFill>
            <a:round/>
            <a:headEnd type="none" w="med" len="med"/>
            <a:tailEnd type="none" w="med" len="med"/>
          </a:ln>
        </p:spPr>
      </p:cxnSp>
      <p:cxnSp>
        <p:nvCxnSpPr>
          <p:cNvPr id="14" name="13 Conector recto"/>
          <p:cNvCxnSpPr>
            <a:stCxn id="8" idx="0"/>
          </p:cNvCxnSpPr>
          <p:nvPr/>
        </p:nvCxnSpPr>
        <p:spPr>
          <a:xfrm flipV="1">
            <a:off x="4067944" y="1526689"/>
            <a:ext cx="741387" cy="370611"/>
          </a:xfrm>
          <a:prstGeom prst="line">
            <a:avLst/>
          </a:prstGeom>
          <a:noFill/>
          <a:ln w="12700">
            <a:solidFill>
              <a:schemeClr val="accent2"/>
            </a:solidFill>
            <a:round/>
            <a:headEnd type="none" w="med" len="med"/>
            <a:tailEnd type="none" w="med" len="med"/>
          </a:ln>
        </p:spPr>
      </p:cxnSp>
      <p:cxnSp>
        <p:nvCxnSpPr>
          <p:cNvPr id="16" name="15 Conector recto"/>
          <p:cNvCxnSpPr/>
          <p:nvPr/>
        </p:nvCxnSpPr>
        <p:spPr>
          <a:xfrm>
            <a:off x="4998579" y="3837547"/>
            <a:ext cx="1245728" cy="409617"/>
          </a:xfrm>
          <a:prstGeom prst="line">
            <a:avLst/>
          </a:prstGeom>
          <a:noFill/>
          <a:ln w="12700">
            <a:solidFill>
              <a:schemeClr val="accent2"/>
            </a:solidFill>
            <a:round/>
            <a:headEnd type="none" w="med" len="med"/>
            <a:tailEnd type="none" w="med" len="med"/>
          </a:ln>
        </p:spPr>
      </p:cxnSp>
      <p:pic>
        <p:nvPicPr>
          <p:cNvPr id="18" name="17 Image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09331" y="1017512"/>
            <a:ext cx="1490861" cy="515103"/>
          </a:xfrm>
          <a:prstGeom prst="rect">
            <a:avLst/>
          </a:prstGeom>
        </p:spPr>
      </p:pic>
      <p:pic>
        <p:nvPicPr>
          <p:cNvPr id="19" name="18 Imagen"/>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809331" y="1526689"/>
            <a:ext cx="1490861" cy="370611"/>
          </a:xfrm>
          <a:prstGeom prst="rect">
            <a:avLst/>
          </a:prstGeom>
        </p:spPr>
      </p:pic>
      <p:sp>
        <p:nvSpPr>
          <p:cNvPr id="20" name="19 CuadroTexto"/>
          <p:cNvSpPr txBox="1"/>
          <p:nvPr/>
        </p:nvSpPr>
        <p:spPr>
          <a:xfrm>
            <a:off x="1963267" y="3789040"/>
            <a:ext cx="1744637" cy="369332"/>
          </a:xfrm>
          <a:prstGeom prst="rect">
            <a:avLst/>
          </a:prstGeom>
          <a:noFill/>
        </p:spPr>
        <p:txBody>
          <a:bodyPr wrap="square" rtlCol="0">
            <a:spAutoFit/>
          </a:bodyPr>
          <a:lstStyle/>
          <a:p>
            <a:endParaRPr lang="es-CO" dirty="0"/>
          </a:p>
        </p:txBody>
      </p:sp>
      <p:sp>
        <p:nvSpPr>
          <p:cNvPr id="21" name="20 Rectángulo"/>
          <p:cNvSpPr/>
          <p:nvPr/>
        </p:nvSpPr>
        <p:spPr>
          <a:xfrm>
            <a:off x="1835696" y="908720"/>
            <a:ext cx="4608512" cy="4824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Rectángulo"/>
          <p:cNvSpPr/>
          <p:nvPr/>
        </p:nvSpPr>
        <p:spPr>
          <a:xfrm>
            <a:off x="2843808" y="5807005"/>
            <a:ext cx="6300191" cy="646331"/>
          </a:xfrm>
          <a:prstGeom prst="rect">
            <a:avLst/>
          </a:prstGeom>
        </p:spPr>
        <p:txBody>
          <a:bodyPr wrap="square">
            <a:spAutoFit/>
          </a:bodyPr>
          <a:lstStyle/>
          <a:p>
            <a:pPr algn="ctr"/>
            <a:r>
              <a:rPr lang="es-CO" dirty="0" smtClean="0">
                <a:effectLst>
                  <a:outerShdw blurRad="38100" dist="38100" dir="2700000" algn="tl">
                    <a:srgbClr val="000000">
                      <a:alpha val="43137"/>
                    </a:srgbClr>
                  </a:outerShdw>
                </a:effectLst>
              </a:rPr>
              <a:t>“Escenarios </a:t>
            </a:r>
            <a:r>
              <a:rPr lang="es-CO" dirty="0">
                <a:effectLst>
                  <a:outerShdw blurRad="38100" dist="38100" dir="2700000" algn="tl">
                    <a:srgbClr val="000000">
                      <a:alpha val="43137"/>
                    </a:srgbClr>
                  </a:outerShdw>
                </a:effectLst>
              </a:rPr>
              <a:t>para el Análisis de las Nuevas Tendencias en IDE en Latinoamérica: retos y oportunidades" </a:t>
            </a:r>
            <a:endParaRPr lang="es-CO" dirty="0"/>
          </a:p>
        </p:txBody>
      </p:sp>
      <p:sp>
        <p:nvSpPr>
          <p:cNvPr id="23" name="22 CuadroTexto"/>
          <p:cNvSpPr txBox="1"/>
          <p:nvPr/>
        </p:nvSpPr>
        <p:spPr>
          <a:xfrm>
            <a:off x="5307613" y="4232181"/>
            <a:ext cx="992579" cy="577081"/>
          </a:xfrm>
          <a:prstGeom prst="rect">
            <a:avLst/>
          </a:prstGeom>
          <a:solidFill>
            <a:schemeClr val="bg1"/>
          </a:solidFill>
        </p:spPr>
        <p:txBody>
          <a:bodyPr wrap="none" rtlCol="0">
            <a:spAutoFit/>
          </a:bodyPr>
          <a:lstStyle/>
          <a:p>
            <a:pPr algn="ctr"/>
            <a:r>
              <a:rPr lang="es-CO" sz="1050" dirty="0" smtClean="0"/>
              <a:t>Universidad </a:t>
            </a:r>
            <a:br>
              <a:rPr lang="es-CO" sz="1050" dirty="0" smtClean="0"/>
            </a:br>
            <a:r>
              <a:rPr lang="es-CO" sz="1050" dirty="0" smtClean="0"/>
              <a:t>de la </a:t>
            </a:r>
            <a:br>
              <a:rPr lang="es-CO" sz="1050" dirty="0" smtClean="0"/>
            </a:br>
            <a:r>
              <a:rPr lang="es-CO" sz="1050" dirty="0" smtClean="0"/>
              <a:t>República</a:t>
            </a:r>
            <a:endParaRPr lang="es-CO" sz="1050" dirty="0"/>
          </a:p>
        </p:txBody>
      </p:sp>
    </p:spTree>
    <p:extLst>
      <p:ext uri="{BB962C8B-B14F-4D97-AF65-F5344CB8AC3E}">
        <p14:creationId xmlns:p14="http://schemas.microsoft.com/office/powerpoint/2010/main" val="2563353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EC" sz="2800" dirty="0" smtClean="0"/>
          </a:p>
          <a:p>
            <a:pPr marL="0" indent="0">
              <a:buNone/>
            </a:pPr>
            <a:endParaRPr lang="es-EC" sz="2800" dirty="0"/>
          </a:p>
          <a:p>
            <a:pPr marL="0" indent="0" algn="ctr">
              <a:buNone/>
            </a:pPr>
            <a:r>
              <a:rPr lang="es-EC" sz="2800" dirty="0" smtClean="0"/>
              <a:t>Estudiar </a:t>
            </a:r>
            <a:r>
              <a:rPr lang="es-EC" sz="2800" dirty="0"/>
              <a:t>la implementación de las nuevas </a:t>
            </a:r>
            <a:r>
              <a:rPr lang="es-EC" sz="2800" dirty="0" smtClean="0"/>
              <a:t>tendencias en </a:t>
            </a:r>
            <a:r>
              <a:rPr lang="es-EC" sz="2800" dirty="0"/>
              <a:t>IDE </a:t>
            </a:r>
            <a:r>
              <a:rPr lang="es-EC" sz="2800" dirty="0" smtClean="0"/>
              <a:t>en el </a:t>
            </a:r>
            <a:r>
              <a:rPr lang="es-EC" sz="2800" dirty="0"/>
              <a:t>contexto </a:t>
            </a:r>
            <a:r>
              <a:rPr lang="es-EC" sz="2800" dirty="0" smtClean="0"/>
              <a:t>Latinoamericano</a:t>
            </a:r>
          </a:p>
          <a:p>
            <a:pPr marL="0" indent="0" algn="ctr">
              <a:buNone/>
            </a:pPr>
            <a:endParaRPr lang="es-EC" sz="2800" dirty="0"/>
          </a:p>
          <a:p>
            <a:pPr marL="457200" indent="-457200" algn="ctr">
              <a:buFont typeface="Arial" panose="020B0604020202020204" pitchFamily="34" charset="0"/>
              <a:buChar char="•"/>
            </a:pPr>
            <a:endParaRPr lang="es-EC" sz="2800" dirty="0" smtClean="0"/>
          </a:p>
          <a:p>
            <a:pPr marL="0" indent="0">
              <a:buNone/>
            </a:pPr>
            <a:endParaRPr lang="es-EC" dirty="0"/>
          </a:p>
        </p:txBody>
      </p:sp>
      <p:sp>
        <p:nvSpPr>
          <p:cNvPr id="6" name="5 Título"/>
          <p:cNvSpPr>
            <a:spLocks noGrp="1"/>
          </p:cNvSpPr>
          <p:nvPr>
            <p:ph type="title"/>
          </p:nvPr>
        </p:nvSpPr>
        <p:spPr/>
        <p:txBody>
          <a:bodyPr/>
          <a:lstStyle/>
          <a:p>
            <a:pPr algn="l"/>
            <a:r>
              <a:rPr lang="es-CO" dirty="0" smtClean="0"/>
              <a:t>Objetivo del proyecto</a:t>
            </a:r>
            <a:endParaRPr lang="es-CO" dirty="0"/>
          </a:p>
        </p:txBody>
      </p:sp>
      <p:pic>
        <p:nvPicPr>
          <p:cNvPr id="9" name="Shape 2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10852" y="941266"/>
            <a:ext cx="547455" cy="975566"/>
          </a:xfrm>
          <a:prstGeom prst="rect">
            <a:avLst/>
          </a:prstGeom>
          <a:noFill/>
          <a:ln>
            <a:noFill/>
          </a:ln>
        </p:spPr>
      </p:pic>
      <p:pic>
        <p:nvPicPr>
          <p:cNvPr id="11" name="Shape 27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47864" y="1033004"/>
            <a:ext cx="449331" cy="792089"/>
          </a:xfrm>
          <a:prstGeom prst="rect">
            <a:avLst/>
          </a:prstGeom>
          <a:noFill/>
          <a:ln>
            <a:noFill/>
          </a:ln>
        </p:spPr>
      </p:pic>
      <p:pic>
        <p:nvPicPr>
          <p:cNvPr id="12" name="Shape 27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9395" y="1006210"/>
            <a:ext cx="968789" cy="845676"/>
          </a:xfrm>
          <a:prstGeom prst="rect">
            <a:avLst/>
          </a:prstGeom>
          <a:noFill/>
          <a:ln>
            <a:noFill/>
          </a:ln>
        </p:spPr>
      </p:pic>
    </p:spTree>
    <p:extLst>
      <p:ext uri="{BB962C8B-B14F-4D97-AF65-F5344CB8AC3E}">
        <p14:creationId xmlns:p14="http://schemas.microsoft.com/office/powerpoint/2010/main" val="936678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EC" sz="2800" dirty="0" smtClean="0"/>
          </a:p>
          <a:p>
            <a:pPr marL="0" indent="0">
              <a:buNone/>
            </a:pPr>
            <a:endParaRPr lang="es-EC" sz="2800" dirty="0"/>
          </a:p>
          <a:p>
            <a:pPr marL="0" indent="0" algn="ctr">
              <a:buNone/>
            </a:pPr>
            <a:r>
              <a:rPr lang="es-EC" sz="2800" dirty="0" smtClean="0">
                <a:solidFill>
                  <a:schemeClr val="bg1">
                    <a:lumMod val="65000"/>
                  </a:schemeClr>
                </a:solidFill>
              </a:rPr>
              <a:t>Estudiar </a:t>
            </a:r>
            <a:r>
              <a:rPr lang="es-EC" sz="2800" dirty="0">
                <a:solidFill>
                  <a:schemeClr val="bg1">
                    <a:lumMod val="65000"/>
                  </a:schemeClr>
                </a:solidFill>
              </a:rPr>
              <a:t>la implementación de las nuevas </a:t>
            </a:r>
            <a:r>
              <a:rPr lang="es-EC" sz="2800" dirty="0" smtClean="0">
                <a:solidFill>
                  <a:schemeClr val="bg1">
                    <a:lumMod val="65000"/>
                  </a:schemeClr>
                </a:solidFill>
              </a:rPr>
              <a:t>tendencias en </a:t>
            </a:r>
            <a:r>
              <a:rPr lang="es-EC" sz="2800" dirty="0">
                <a:solidFill>
                  <a:schemeClr val="bg1">
                    <a:lumMod val="65000"/>
                  </a:schemeClr>
                </a:solidFill>
              </a:rPr>
              <a:t>IDE </a:t>
            </a:r>
            <a:r>
              <a:rPr lang="es-EC" sz="2800" dirty="0" smtClean="0">
                <a:solidFill>
                  <a:schemeClr val="bg1">
                    <a:lumMod val="65000"/>
                  </a:schemeClr>
                </a:solidFill>
              </a:rPr>
              <a:t>en el </a:t>
            </a:r>
            <a:r>
              <a:rPr lang="es-EC" sz="2800" dirty="0">
                <a:solidFill>
                  <a:schemeClr val="bg1">
                    <a:lumMod val="65000"/>
                  </a:schemeClr>
                </a:solidFill>
              </a:rPr>
              <a:t>contexto </a:t>
            </a:r>
            <a:r>
              <a:rPr lang="es-EC" sz="2800" dirty="0" smtClean="0">
                <a:solidFill>
                  <a:schemeClr val="bg1">
                    <a:lumMod val="65000"/>
                  </a:schemeClr>
                </a:solidFill>
              </a:rPr>
              <a:t>Latinoamericano</a:t>
            </a:r>
          </a:p>
          <a:p>
            <a:pPr marL="0" indent="0" algn="ctr">
              <a:buNone/>
            </a:pPr>
            <a:endParaRPr lang="es-EC" sz="2800" dirty="0"/>
          </a:p>
          <a:p>
            <a:pPr marL="0" lvl="1" indent="0" algn="ctr">
              <a:buNone/>
            </a:pPr>
            <a:r>
              <a:rPr lang="es-ES_tradnl" sz="2400" b="1" dirty="0">
                <a:latin typeface="Cambria" pitchFamily="18" charset="0"/>
              </a:rPr>
              <a:t>Identificar </a:t>
            </a:r>
            <a:r>
              <a:rPr lang="es-ES_tradnl" sz="2400" b="1" dirty="0" smtClean="0">
                <a:latin typeface="Cambria" pitchFamily="18" charset="0"/>
              </a:rPr>
              <a:t>el </a:t>
            </a:r>
            <a:r>
              <a:rPr lang="es-ES_tradnl" sz="2400" b="1" dirty="0">
                <a:latin typeface="Cambria" pitchFamily="18" charset="0"/>
              </a:rPr>
              <a:t>estado del arte en Latinoamérica</a:t>
            </a:r>
          </a:p>
          <a:p>
            <a:pPr marL="0" lvl="1" indent="0" algn="ctr">
              <a:buNone/>
            </a:pPr>
            <a:r>
              <a:rPr lang="es-ES_tradnl" sz="2400" b="1" dirty="0" smtClean="0">
                <a:latin typeface="Cambria" pitchFamily="18" charset="0"/>
              </a:rPr>
              <a:t>Recopilar indicadores </a:t>
            </a:r>
            <a:r>
              <a:rPr lang="es-ES_tradnl" sz="2400" b="1" dirty="0">
                <a:latin typeface="Cambria" pitchFamily="18" charset="0"/>
              </a:rPr>
              <a:t>de </a:t>
            </a:r>
            <a:r>
              <a:rPr lang="es-ES_tradnl" sz="2400" b="1" dirty="0" smtClean="0">
                <a:latin typeface="Cambria" pitchFamily="18" charset="0"/>
              </a:rPr>
              <a:t>seguimiento</a:t>
            </a:r>
          </a:p>
          <a:p>
            <a:pPr marL="0" lvl="1" indent="0" algn="ctr">
              <a:buNone/>
            </a:pPr>
            <a:r>
              <a:rPr lang="es-ES_tradnl" sz="2400" b="1" dirty="0" smtClean="0">
                <a:latin typeface="Cambria" pitchFamily="18" charset="0"/>
              </a:rPr>
              <a:t>Desarrollar </a:t>
            </a:r>
            <a:r>
              <a:rPr lang="es-ES_tradnl" sz="2400" b="1" dirty="0">
                <a:latin typeface="Cambria" pitchFamily="18" charset="0"/>
              </a:rPr>
              <a:t>prototipos de nuevas tendencias</a:t>
            </a:r>
          </a:p>
          <a:p>
            <a:pPr marL="457200" indent="-457200" algn="ctr">
              <a:buFont typeface="Arial" panose="020B0604020202020204" pitchFamily="34" charset="0"/>
              <a:buChar char="•"/>
            </a:pPr>
            <a:endParaRPr lang="es-EC" sz="2800" dirty="0" smtClean="0"/>
          </a:p>
          <a:p>
            <a:pPr marL="0" indent="0">
              <a:buNone/>
            </a:pPr>
            <a:endParaRPr lang="es-EC" dirty="0"/>
          </a:p>
        </p:txBody>
      </p:sp>
      <p:sp>
        <p:nvSpPr>
          <p:cNvPr id="6" name="5 Título"/>
          <p:cNvSpPr>
            <a:spLocks noGrp="1"/>
          </p:cNvSpPr>
          <p:nvPr>
            <p:ph type="title"/>
          </p:nvPr>
        </p:nvSpPr>
        <p:spPr/>
        <p:txBody>
          <a:bodyPr/>
          <a:lstStyle/>
          <a:p>
            <a:pPr algn="l"/>
            <a:r>
              <a:rPr lang="es-CO" dirty="0" smtClean="0"/>
              <a:t>Objetivos específicos</a:t>
            </a:r>
            <a:endParaRPr lang="es-CO" dirty="0"/>
          </a:p>
        </p:txBody>
      </p:sp>
      <p:pic>
        <p:nvPicPr>
          <p:cNvPr id="9" name="Shape 2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10852" y="941266"/>
            <a:ext cx="547455" cy="975566"/>
          </a:xfrm>
          <a:prstGeom prst="rect">
            <a:avLst/>
          </a:prstGeom>
          <a:noFill/>
          <a:ln>
            <a:noFill/>
          </a:ln>
        </p:spPr>
      </p:pic>
      <p:pic>
        <p:nvPicPr>
          <p:cNvPr id="11" name="Shape 27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47864" y="1033004"/>
            <a:ext cx="449331" cy="792089"/>
          </a:xfrm>
          <a:prstGeom prst="rect">
            <a:avLst/>
          </a:prstGeom>
          <a:noFill/>
          <a:ln>
            <a:noFill/>
          </a:ln>
        </p:spPr>
      </p:pic>
      <p:pic>
        <p:nvPicPr>
          <p:cNvPr id="12" name="Shape 27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9395" y="1006210"/>
            <a:ext cx="968789" cy="845676"/>
          </a:xfrm>
          <a:prstGeom prst="rect">
            <a:avLst/>
          </a:prstGeom>
          <a:noFill/>
          <a:ln>
            <a:noFill/>
          </a:ln>
        </p:spPr>
      </p:pic>
    </p:spTree>
    <p:extLst>
      <p:ext uri="{BB962C8B-B14F-4D97-AF65-F5344CB8AC3E}">
        <p14:creationId xmlns:p14="http://schemas.microsoft.com/office/powerpoint/2010/main" val="783946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EC" sz="2800" dirty="0" smtClean="0"/>
          </a:p>
          <a:p>
            <a:pPr marL="0" indent="0">
              <a:buNone/>
            </a:pPr>
            <a:endParaRPr lang="es-EC" sz="2800" dirty="0"/>
          </a:p>
          <a:p>
            <a:pPr marL="0" indent="0" algn="ctr">
              <a:buNone/>
            </a:pPr>
            <a:r>
              <a:rPr lang="es-EC" sz="2800" dirty="0" smtClean="0">
                <a:solidFill>
                  <a:schemeClr val="bg1">
                    <a:lumMod val="65000"/>
                  </a:schemeClr>
                </a:solidFill>
              </a:rPr>
              <a:t>Estudiar </a:t>
            </a:r>
            <a:r>
              <a:rPr lang="es-EC" sz="2800" dirty="0">
                <a:solidFill>
                  <a:schemeClr val="bg1">
                    <a:lumMod val="65000"/>
                  </a:schemeClr>
                </a:solidFill>
              </a:rPr>
              <a:t>la implementación de las nuevas </a:t>
            </a:r>
            <a:r>
              <a:rPr lang="es-EC" sz="2800" dirty="0" smtClean="0">
                <a:solidFill>
                  <a:schemeClr val="bg1">
                    <a:lumMod val="65000"/>
                  </a:schemeClr>
                </a:solidFill>
              </a:rPr>
              <a:t>tendencias en </a:t>
            </a:r>
            <a:r>
              <a:rPr lang="es-EC" sz="2800" dirty="0">
                <a:solidFill>
                  <a:schemeClr val="bg1">
                    <a:lumMod val="65000"/>
                  </a:schemeClr>
                </a:solidFill>
              </a:rPr>
              <a:t>IDE </a:t>
            </a:r>
            <a:r>
              <a:rPr lang="es-EC" sz="2800" dirty="0" smtClean="0">
                <a:solidFill>
                  <a:schemeClr val="bg1">
                    <a:lumMod val="65000"/>
                  </a:schemeClr>
                </a:solidFill>
              </a:rPr>
              <a:t>en el </a:t>
            </a:r>
            <a:r>
              <a:rPr lang="es-EC" sz="2800" dirty="0">
                <a:solidFill>
                  <a:schemeClr val="bg1">
                    <a:lumMod val="65000"/>
                  </a:schemeClr>
                </a:solidFill>
              </a:rPr>
              <a:t>contexto </a:t>
            </a:r>
            <a:r>
              <a:rPr lang="es-EC" sz="2800" dirty="0" smtClean="0">
                <a:solidFill>
                  <a:schemeClr val="bg1">
                    <a:lumMod val="65000"/>
                  </a:schemeClr>
                </a:solidFill>
              </a:rPr>
              <a:t>Latinoamericano</a:t>
            </a:r>
          </a:p>
          <a:p>
            <a:pPr marL="0" indent="0" algn="ctr">
              <a:buNone/>
            </a:pPr>
            <a:endParaRPr lang="es-EC" sz="2800" dirty="0"/>
          </a:p>
          <a:p>
            <a:pPr marL="0" lvl="1" indent="0" algn="ctr">
              <a:buNone/>
            </a:pPr>
            <a:r>
              <a:rPr lang="es-ES_tradnl" sz="2400" b="1" dirty="0" smtClean="0">
                <a:latin typeface="Cambria" pitchFamily="18" charset="0"/>
              </a:rPr>
              <a:t>Identificar el </a:t>
            </a:r>
            <a:r>
              <a:rPr lang="es-ES_tradnl" sz="2400" b="1" dirty="0">
                <a:latin typeface="Cambria" pitchFamily="18" charset="0"/>
              </a:rPr>
              <a:t>estado del arte en Latinoamérica</a:t>
            </a:r>
          </a:p>
          <a:p>
            <a:pPr marL="0" lvl="1" indent="0" algn="ctr">
              <a:buNone/>
            </a:pPr>
            <a:r>
              <a:rPr lang="es-ES_tradnl" sz="2400" b="1" dirty="0" smtClean="0">
                <a:solidFill>
                  <a:schemeClr val="bg1">
                    <a:lumMod val="65000"/>
                  </a:schemeClr>
                </a:solidFill>
                <a:latin typeface="Cambria" pitchFamily="18" charset="0"/>
              </a:rPr>
              <a:t>Recopilar indicadores </a:t>
            </a:r>
            <a:r>
              <a:rPr lang="es-ES_tradnl" sz="2400" b="1" dirty="0">
                <a:solidFill>
                  <a:schemeClr val="bg1">
                    <a:lumMod val="65000"/>
                  </a:schemeClr>
                </a:solidFill>
                <a:latin typeface="Cambria" pitchFamily="18" charset="0"/>
              </a:rPr>
              <a:t>de </a:t>
            </a:r>
            <a:r>
              <a:rPr lang="es-ES_tradnl" sz="2400" b="1" dirty="0" smtClean="0">
                <a:solidFill>
                  <a:schemeClr val="bg1">
                    <a:lumMod val="65000"/>
                  </a:schemeClr>
                </a:solidFill>
                <a:latin typeface="Cambria" pitchFamily="18" charset="0"/>
              </a:rPr>
              <a:t>seguimiento</a:t>
            </a:r>
          </a:p>
          <a:p>
            <a:pPr marL="0" lvl="1" indent="0" algn="ctr">
              <a:buNone/>
            </a:pPr>
            <a:r>
              <a:rPr lang="es-ES_tradnl" sz="2400" b="1" dirty="0" smtClean="0">
                <a:solidFill>
                  <a:schemeClr val="bg1">
                    <a:lumMod val="65000"/>
                  </a:schemeClr>
                </a:solidFill>
                <a:latin typeface="Cambria" pitchFamily="18" charset="0"/>
              </a:rPr>
              <a:t>Desarrollar </a:t>
            </a:r>
            <a:r>
              <a:rPr lang="es-ES_tradnl" sz="2400" b="1" dirty="0">
                <a:solidFill>
                  <a:schemeClr val="bg1">
                    <a:lumMod val="65000"/>
                  </a:schemeClr>
                </a:solidFill>
                <a:latin typeface="Cambria" pitchFamily="18" charset="0"/>
              </a:rPr>
              <a:t>prototipos de nuevas tendencias</a:t>
            </a:r>
          </a:p>
          <a:p>
            <a:pPr marL="457200" indent="-457200" algn="ctr">
              <a:buFont typeface="Arial" panose="020B0604020202020204" pitchFamily="34" charset="0"/>
              <a:buChar char="•"/>
            </a:pPr>
            <a:endParaRPr lang="es-EC" sz="2800" dirty="0" smtClean="0"/>
          </a:p>
          <a:p>
            <a:pPr marL="0" indent="0">
              <a:buNone/>
            </a:pPr>
            <a:endParaRPr lang="es-EC" dirty="0"/>
          </a:p>
        </p:txBody>
      </p:sp>
      <p:sp>
        <p:nvSpPr>
          <p:cNvPr id="6" name="5 Título"/>
          <p:cNvSpPr>
            <a:spLocks noGrp="1"/>
          </p:cNvSpPr>
          <p:nvPr>
            <p:ph type="title"/>
          </p:nvPr>
        </p:nvSpPr>
        <p:spPr/>
        <p:txBody>
          <a:bodyPr/>
          <a:lstStyle/>
          <a:p>
            <a:pPr algn="l"/>
            <a:r>
              <a:rPr lang="es-CO" dirty="0" smtClean="0"/>
              <a:t>Objetivos específicos</a:t>
            </a:r>
            <a:endParaRPr lang="es-CO" dirty="0"/>
          </a:p>
        </p:txBody>
      </p:sp>
      <p:pic>
        <p:nvPicPr>
          <p:cNvPr id="9" name="Shape 2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10852" y="941266"/>
            <a:ext cx="547455" cy="975566"/>
          </a:xfrm>
          <a:prstGeom prst="rect">
            <a:avLst/>
          </a:prstGeom>
          <a:noFill/>
          <a:ln>
            <a:noFill/>
          </a:ln>
        </p:spPr>
      </p:pic>
      <p:pic>
        <p:nvPicPr>
          <p:cNvPr id="11" name="Shape 27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47864" y="1033004"/>
            <a:ext cx="449331" cy="792089"/>
          </a:xfrm>
          <a:prstGeom prst="rect">
            <a:avLst/>
          </a:prstGeom>
          <a:noFill/>
          <a:ln>
            <a:noFill/>
          </a:ln>
        </p:spPr>
      </p:pic>
      <p:pic>
        <p:nvPicPr>
          <p:cNvPr id="12" name="Shape 27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9395" y="1006210"/>
            <a:ext cx="968789" cy="845676"/>
          </a:xfrm>
          <a:prstGeom prst="rect">
            <a:avLst/>
          </a:prstGeom>
          <a:noFill/>
          <a:ln>
            <a:noFill/>
          </a:ln>
        </p:spPr>
      </p:pic>
    </p:spTree>
    <p:extLst>
      <p:ext uri="{BB962C8B-B14F-4D97-AF65-F5344CB8AC3E}">
        <p14:creationId xmlns:p14="http://schemas.microsoft.com/office/powerpoint/2010/main" val="1314009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5 Conector recto"/>
          <p:cNvCxnSpPr/>
          <p:nvPr/>
        </p:nvCxnSpPr>
        <p:spPr>
          <a:xfrm>
            <a:off x="2699792" y="4658249"/>
            <a:ext cx="3744416" cy="100811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 name="2 Conector recto"/>
          <p:cNvCxnSpPr/>
          <p:nvPr/>
        </p:nvCxnSpPr>
        <p:spPr>
          <a:xfrm flipH="1">
            <a:off x="2842766" y="2930057"/>
            <a:ext cx="3601442" cy="1833647"/>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2 Gráfico"/>
          <p:cNvGraphicFramePr>
            <a:graphicFrameLocks/>
          </p:cNvGraphicFramePr>
          <p:nvPr>
            <p:extLst>
              <p:ext uri="{D42A27DB-BD31-4B8C-83A1-F6EECF244321}">
                <p14:modId xmlns:p14="http://schemas.microsoft.com/office/powerpoint/2010/main" val="1153244672"/>
              </p:ext>
            </p:extLst>
          </p:nvPr>
        </p:nvGraphicFramePr>
        <p:xfrm>
          <a:off x="5004048" y="2281985"/>
          <a:ext cx="4262394" cy="3974812"/>
        </p:xfrm>
        <a:graphic>
          <a:graphicData uri="http://schemas.openxmlformats.org/drawingml/2006/chart">
            <c:chart xmlns:c="http://schemas.openxmlformats.org/drawingml/2006/chart" xmlns:r="http://schemas.openxmlformats.org/officeDocument/2006/relationships" r:id="rId2"/>
          </a:graphicData>
        </a:graphic>
      </p:graphicFrame>
      <p:sp>
        <p:nvSpPr>
          <p:cNvPr id="32" name="31 CuadroTexto"/>
          <p:cNvSpPr txBox="1"/>
          <p:nvPr/>
        </p:nvSpPr>
        <p:spPr>
          <a:xfrm>
            <a:off x="0" y="908720"/>
            <a:ext cx="5004048" cy="461665"/>
          </a:xfrm>
          <a:prstGeom prst="rect">
            <a:avLst/>
          </a:prstGeom>
          <a:noFill/>
        </p:spPr>
        <p:txBody>
          <a:bodyPr wrap="square" rtlCol="0">
            <a:spAutoFit/>
          </a:bodyPr>
          <a:lstStyle/>
          <a:p>
            <a:pPr algn="ctr"/>
            <a:r>
              <a:rPr lang="es-CO" sz="2400" dirty="0" smtClean="0">
                <a:effectLst>
                  <a:outerShdw blurRad="38100" dist="38100" dir="2700000" algn="tl">
                    <a:srgbClr val="000000">
                      <a:alpha val="43137"/>
                    </a:srgbClr>
                  </a:outerShdw>
                </a:effectLst>
              </a:rPr>
              <a:t>Sondeo Web</a:t>
            </a:r>
            <a:endParaRPr lang="es-CO" sz="2400" dirty="0">
              <a:effectLst>
                <a:outerShdw blurRad="38100" dist="38100" dir="2700000" algn="tl">
                  <a:srgbClr val="000000">
                    <a:alpha val="43137"/>
                  </a:srgbClr>
                </a:outerShdw>
              </a:effectLst>
            </a:endParaRPr>
          </a:p>
        </p:txBody>
      </p:sp>
      <p:sp>
        <p:nvSpPr>
          <p:cNvPr id="2" name="1 Marcador de contenido"/>
          <p:cNvSpPr>
            <a:spLocks noGrp="1"/>
          </p:cNvSpPr>
          <p:nvPr>
            <p:ph idx="1"/>
          </p:nvPr>
        </p:nvSpPr>
        <p:spPr/>
        <p:txBody>
          <a:bodyPr>
            <a:normAutofit/>
          </a:bodyPr>
          <a:lstStyle/>
          <a:p>
            <a:endParaRPr lang="es-CO" sz="2000" dirty="0" smtClean="0"/>
          </a:p>
          <a:p>
            <a:r>
              <a:rPr lang="es-CO" sz="2000" dirty="0" smtClean="0"/>
              <a:t>3 grupos de preguntas</a:t>
            </a:r>
          </a:p>
          <a:p>
            <a:pPr lvl="1"/>
            <a:r>
              <a:rPr lang="es-CO" sz="1800" dirty="0" smtClean="0"/>
              <a:t>Aplicaciones</a:t>
            </a:r>
          </a:p>
          <a:p>
            <a:pPr lvl="1"/>
            <a:r>
              <a:rPr lang="es-CO" sz="1800" dirty="0" smtClean="0"/>
              <a:t>Especificaciones </a:t>
            </a:r>
          </a:p>
          <a:p>
            <a:pPr lvl="1"/>
            <a:r>
              <a:rPr lang="es-CO" sz="1800" dirty="0" smtClean="0"/>
              <a:t>Indicadores</a:t>
            </a:r>
          </a:p>
        </p:txBody>
      </p:sp>
      <p:sp>
        <p:nvSpPr>
          <p:cNvPr id="12" name="5 Título"/>
          <p:cNvSpPr>
            <a:spLocks noGrp="1"/>
          </p:cNvSpPr>
          <p:nvPr>
            <p:ph type="title"/>
          </p:nvPr>
        </p:nvSpPr>
        <p:spPr/>
        <p:txBody>
          <a:bodyPr/>
          <a:lstStyle/>
          <a:p>
            <a:pPr algn="l"/>
            <a:r>
              <a:rPr lang="es-CO" dirty="0" smtClean="0"/>
              <a:t>Estado del arte</a:t>
            </a:r>
            <a:endParaRPr lang="es-CO"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895" t="8059" r="31604" b="5254"/>
          <a:stretch/>
        </p:blipFill>
        <p:spPr bwMode="auto">
          <a:xfrm>
            <a:off x="4211960" y="908720"/>
            <a:ext cx="4639817" cy="5767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81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5 Conector recto"/>
          <p:cNvCxnSpPr/>
          <p:nvPr/>
        </p:nvCxnSpPr>
        <p:spPr>
          <a:xfrm>
            <a:off x="2699792" y="4658249"/>
            <a:ext cx="3744416" cy="100811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 name="2 Conector recto"/>
          <p:cNvCxnSpPr/>
          <p:nvPr/>
        </p:nvCxnSpPr>
        <p:spPr>
          <a:xfrm flipH="1">
            <a:off x="2842766" y="2930057"/>
            <a:ext cx="3601442" cy="1833647"/>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2 Gráfico"/>
          <p:cNvGraphicFramePr>
            <a:graphicFrameLocks/>
          </p:cNvGraphicFramePr>
          <p:nvPr>
            <p:extLst>
              <p:ext uri="{D42A27DB-BD31-4B8C-83A1-F6EECF244321}">
                <p14:modId xmlns:p14="http://schemas.microsoft.com/office/powerpoint/2010/main" val="3219236163"/>
              </p:ext>
            </p:extLst>
          </p:nvPr>
        </p:nvGraphicFramePr>
        <p:xfrm>
          <a:off x="5004048" y="2281985"/>
          <a:ext cx="4262394" cy="3974812"/>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2"/>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20111" b="93556" l="38375" r="79938">
                        <a14:foregroundMark x1="48875" y1="47000" x2="48875" y2="47000"/>
                        <a14:foregroundMark x1="49625" y1="43667" x2="49625" y2="43667"/>
                        <a14:foregroundMark x1="52000" y1="34667" x2="52000" y2="34667"/>
                        <a14:foregroundMark x1="56938" y1="32444" x2="56938" y2="32444"/>
                        <a14:foregroundMark x1="63938" y1="33000" x2="63938" y2="33000"/>
                        <a14:foregroundMark x1="55125" y1="51111" x2="55125" y2="51111"/>
                        <a14:foregroundMark x1="39625" y1="54444" x2="39625" y2="54444"/>
                        <a14:foregroundMark x1="43813" y1="40556" x2="43813" y2="40556"/>
                        <a14:foregroundMark x1="48563" y1="28111" x2="48563" y2="28111"/>
                        <a14:foregroundMark x1="53875" y1="24333" x2="53875" y2="24333"/>
                        <a14:foregroundMark x1="49125" y1="60222" x2="49125" y2="60222"/>
                        <a14:foregroundMark x1="46938" y1="75556" x2="46938" y2="75556"/>
                        <a14:foregroundMark x1="52125" y1="87778" x2="52125" y2="87778"/>
                        <a14:foregroundMark x1="73375" y1="78222" x2="73375" y2="78222"/>
                        <a14:foregroundMark x1="78063" y1="65667" x2="78063" y2="65667"/>
                        <a14:foregroundMark x1="57563" y1="90444" x2="57563" y2="90444"/>
                        <a14:foregroundMark x1="59313" y1="93556" x2="59313" y2="93556"/>
                        <a14:foregroundMark x1="56375" y1="21333" x2="56375" y2="21333"/>
                        <a14:foregroundMark x1="63688" y1="21667" x2="63688" y2="21667"/>
                        <a14:foregroundMark x1="79625" y1="56556" x2="79625" y2="56556"/>
                        <a14:foregroundMark x1="59625" y1="20333" x2="59625" y2="20333"/>
                        <a14:foregroundMark x1="46125" y1="28778" x2="46125" y2="28778"/>
                        <a14:foregroundMark x1="62875" y1="92778" x2="62875" y2="92778"/>
                        <a14:foregroundMark x1="38375" y1="58111" x2="38375" y2="58111"/>
                        <a14:foregroundMark x1="77563" y1="74556" x2="77563" y2="74556"/>
                        <a14:foregroundMark x1="77938" y1="73333" x2="77938" y2="73333"/>
                        <a14:foregroundMark x1="79938" y1="59889" x2="79938" y2="59889"/>
                        <a14:foregroundMark x1="68063" y1="90778" x2="68063" y2="90778"/>
                        <a14:foregroundMark x1="64375" y1="93000" x2="64375" y2="93000"/>
                        <a14:foregroundMark x1="63438" y1="92778" x2="63438" y2="92778"/>
                        <a14:foregroundMark x1="54563" y1="92889" x2="54563" y2="92889"/>
                        <a14:foregroundMark x1="53312" y1="92889" x2="53312" y2="92889"/>
                        <a14:foregroundMark x1="65313" y1="92889" x2="65313" y2="92889"/>
                        <a14:foregroundMark x1="67438" y1="92111" x2="67438" y2="92111"/>
                        <a14:backgroundMark x1="51750" y1="91889" x2="51750" y2="91889"/>
                        <a14:backgroundMark x1="66563" y1="91778" x2="66563" y2="91778"/>
                        <a14:backgroundMark x1="77438" y1="74333" x2="77438" y2="74333"/>
                      </a14:backgroundRemoval>
                    </a14:imgEffect>
                  </a14:imgLayer>
                </a14:imgProps>
              </a:ext>
              <a:ext uri="{28A0092B-C50C-407E-A947-70E740481C1C}">
                <a14:useLocalDpi xmlns:a14="http://schemas.microsoft.com/office/drawing/2010/main"/>
              </a:ext>
            </a:extLst>
          </a:blip>
          <a:srcRect l="37162" t="18624" r="19124" b="7386"/>
          <a:stretch/>
        </p:blipFill>
        <p:spPr bwMode="auto">
          <a:xfrm>
            <a:off x="899592" y="2780928"/>
            <a:ext cx="3851919" cy="366729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30 CuadroTexto"/>
          <p:cNvSpPr txBox="1"/>
          <p:nvPr/>
        </p:nvSpPr>
        <p:spPr>
          <a:xfrm>
            <a:off x="5652120" y="6228020"/>
            <a:ext cx="3240360" cy="369332"/>
          </a:xfrm>
          <a:prstGeom prst="rect">
            <a:avLst/>
          </a:prstGeom>
          <a:noFill/>
        </p:spPr>
        <p:txBody>
          <a:bodyPr wrap="square" rtlCol="0">
            <a:spAutoFit/>
          </a:bodyPr>
          <a:lstStyle/>
          <a:p>
            <a:r>
              <a:rPr lang="es-CO" i="1" dirty="0" smtClean="0"/>
              <a:t>Procedencia de respuestas </a:t>
            </a:r>
            <a:endParaRPr lang="es-CO" i="1" dirty="0"/>
          </a:p>
        </p:txBody>
      </p:sp>
      <p:sp>
        <p:nvSpPr>
          <p:cNvPr id="32" name="31 CuadroTexto"/>
          <p:cNvSpPr txBox="1"/>
          <p:nvPr/>
        </p:nvSpPr>
        <p:spPr>
          <a:xfrm>
            <a:off x="0" y="908720"/>
            <a:ext cx="9144000" cy="461665"/>
          </a:xfrm>
          <a:prstGeom prst="rect">
            <a:avLst/>
          </a:prstGeom>
          <a:noFill/>
        </p:spPr>
        <p:txBody>
          <a:bodyPr wrap="square" rtlCol="0">
            <a:spAutoFit/>
          </a:bodyPr>
          <a:lstStyle/>
          <a:p>
            <a:pPr algn="ctr"/>
            <a:r>
              <a:rPr lang="es-CO" sz="2400" dirty="0" smtClean="0">
                <a:effectLst>
                  <a:outerShdw blurRad="38100" dist="38100" dir="2700000" algn="tl">
                    <a:srgbClr val="000000">
                      <a:alpha val="43137"/>
                    </a:srgbClr>
                  </a:outerShdw>
                </a:effectLst>
              </a:rPr>
              <a:t>Sondeo Web</a:t>
            </a:r>
            <a:endParaRPr lang="es-CO" sz="2400" dirty="0">
              <a:effectLst>
                <a:outerShdw blurRad="38100" dist="38100" dir="2700000" algn="tl">
                  <a:srgbClr val="000000">
                    <a:alpha val="43137"/>
                  </a:srgbClr>
                </a:outerShdw>
              </a:effectLst>
            </a:endParaRPr>
          </a:p>
        </p:txBody>
      </p:sp>
      <p:sp>
        <p:nvSpPr>
          <p:cNvPr id="2" name="1 Marcador de contenido"/>
          <p:cNvSpPr>
            <a:spLocks noGrp="1"/>
          </p:cNvSpPr>
          <p:nvPr>
            <p:ph idx="1"/>
          </p:nvPr>
        </p:nvSpPr>
        <p:spPr/>
        <p:txBody>
          <a:bodyPr>
            <a:normAutofit/>
          </a:bodyPr>
          <a:lstStyle/>
          <a:p>
            <a:r>
              <a:rPr lang="es-CO" sz="2000" dirty="0" smtClean="0"/>
              <a:t>3 grupos de preguntas</a:t>
            </a:r>
          </a:p>
          <a:p>
            <a:pPr lvl="1"/>
            <a:r>
              <a:rPr lang="es-CO" sz="1800" dirty="0" smtClean="0"/>
              <a:t>Aplicaciones, especificaciones e indicadores</a:t>
            </a:r>
          </a:p>
          <a:p>
            <a:r>
              <a:rPr lang="es-CO" sz="2000" dirty="0" smtClean="0"/>
              <a:t>30 días</a:t>
            </a:r>
          </a:p>
          <a:p>
            <a:pPr lvl="1"/>
            <a:r>
              <a:rPr lang="es-CO" sz="1800" dirty="0" smtClean="0"/>
              <a:t>47 respuestas de 12 países de procedencia</a:t>
            </a:r>
            <a:endParaRPr lang="es-CO" sz="1800" dirty="0"/>
          </a:p>
        </p:txBody>
      </p:sp>
      <p:sp>
        <p:nvSpPr>
          <p:cNvPr id="12" name="5 Título"/>
          <p:cNvSpPr>
            <a:spLocks noGrp="1"/>
          </p:cNvSpPr>
          <p:nvPr>
            <p:ph type="title"/>
          </p:nvPr>
        </p:nvSpPr>
        <p:spPr/>
        <p:txBody>
          <a:bodyPr/>
          <a:lstStyle/>
          <a:p>
            <a:pPr algn="l"/>
            <a:r>
              <a:rPr lang="es-CO" dirty="0" smtClean="0"/>
              <a:t>Estado del arte</a:t>
            </a:r>
            <a:endParaRPr lang="es-CO" dirty="0"/>
          </a:p>
        </p:txBody>
      </p:sp>
    </p:spTree>
    <p:extLst>
      <p:ext uri="{BB962C8B-B14F-4D97-AF65-F5344CB8AC3E}">
        <p14:creationId xmlns:p14="http://schemas.microsoft.com/office/powerpoint/2010/main" val="294768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Gráfico"/>
          <p:cNvGraphicFramePr>
            <a:graphicFrameLocks/>
          </p:cNvGraphicFramePr>
          <p:nvPr>
            <p:extLst>
              <p:ext uri="{D42A27DB-BD31-4B8C-83A1-F6EECF244321}">
                <p14:modId xmlns:p14="http://schemas.microsoft.com/office/powerpoint/2010/main" val="2597043580"/>
              </p:ext>
            </p:extLst>
          </p:nvPr>
        </p:nvGraphicFramePr>
        <p:xfrm>
          <a:off x="-264443" y="2132856"/>
          <a:ext cx="6924675" cy="4271963"/>
        </p:xfrm>
        <a:graphic>
          <a:graphicData uri="http://schemas.openxmlformats.org/drawingml/2006/chart">
            <c:chart xmlns:c="http://schemas.openxmlformats.org/drawingml/2006/chart" xmlns:r="http://schemas.openxmlformats.org/officeDocument/2006/relationships" r:id="rId2"/>
          </a:graphicData>
        </a:graphic>
      </p:graphicFrame>
      <p:sp>
        <p:nvSpPr>
          <p:cNvPr id="6" name="2 Marcador de contenido"/>
          <p:cNvSpPr>
            <a:spLocks noGrp="1"/>
          </p:cNvSpPr>
          <p:nvPr>
            <p:ph idx="1"/>
          </p:nvPr>
        </p:nvSpPr>
        <p:spPr>
          <a:xfrm>
            <a:off x="324544" y="1611381"/>
            <a:ext cx="7127776" cy="521475"/>
          </a:xfrm>
        </p:spPr>
        <p:txBody>
          <a:bodyPr>
            <a:normAutofit/>
          </a:bodyPr>
          <a:lstStyle/>
          <a:p>
            <a:pPr marL="0" indent="0">
              <a:buNone/>
            </a:pPr>
            <a:r>
              <a:rPr lang="es-ES" sz="2400" dirty="0">
                <a:effectLst>
                  <a:outerShdw blurRad="38100" dist="38100" dir="2700000" algn="tl">
                    <a:srgbClr val="000000">
                      <a:alpha val="43137"/>
                    </a:srgbClr>
                  </a:outerShdw>
                </a:effectLst>
              </a:rPr>
              <a:t>60% </a:t>
            </a:r>
            <a:r>
              <a:rPr lang="es-ES" sz="2400" dirty="0" smtClean="0">
                <a:effectLst>
                  <a:outerShdw blurRad="38100" dist="38100" dir="2700000" algn="tl">
                    <a:srgbClr val="000000">
                      <a:alpha val="43137"/>
                    </a:srgbClr>
                  </a:outerShdw>
                </a:effectLst>
              </a:rPr>
              <a:t> SI</a:t>
            </a:r>
            <a:r>
              <a:rPr lang="es-ES" sz="2400" dirty="0" smtClean="0"/>
              <a:t> han </a:t>
            </a:r>
            <a:r>
              <a:rPr lang="es-ES" sz="2400" dirty="0"/>
              <a:t>implementado nuevas </a:t>
            </a:r>
            <a:r>
              <a:rPr lang="es-ES" sz="2400" dirty="0" smtClean="0"/>
              <a:t>tendencias</a:t>
            </a:r>
            <a:endParaRPr lang="en-US" sz="2400" dirty="0"/>
          </a:p>
        </p:txBody>
      </p:sp>
      <p:sp>
        <p:nvSpPr>
          <p:cNvPr id="7" name="1 Flecha derecha"/>
          <p:cNvSpPr/>
          <p:nvPr/>
        </p:nvSpPr>
        <p:spPr>
          <a:xfrm rot="2509829">
            <a:off x="1090340" y="2474214"/>
            <a:ext cx="1080120" cy="57606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chemeClr val="tx1"/>
              </a:solidFill>
            </a:endParaRPr>
          </a:p>
        </p:txBody>
      </p:sp>
      <p:sp>
        <p:nvSpPr>
          <p:cNvPr id="8" name="2 Marcador de contenido"/>
          <p:cNvSpPr txBox="1">
            <a:spLocks/>
          </p:cNvSpPr>
          <p:nvPr/>
        </p:nvSpPr>
        <p:spPr>
          <a:xfrm>
            <a:off x="4932040" y="2403469"/>
            <a:ext cx="4104456" cy="4265891"/>
          </a:xfrm>
          <a:prstGeom prst="rect">
            <a:avLst/>
          </a:prstGeom>
        </p:spPr>
        <p:txBody>
          <a:bodyPr vert="horz" lIns="91440" tIns="45720" rIns="91440" bIns="45720" rtlCol="0">
            <a:normAutofit fontScale="70000" lnSpcReduction="20000"/>
          </a:bodyPr>
          <a:lstStyle>
            <a:defPPr>
              <a:defRPr lang="es-EC"/>
            </a:defPPr>
            <a:lvl1pPr indent="0">
              <a:spcBef>
                <a:spcPct val="20000"/>
              </a:spcBef>
              <a:buFont typeface="Arial" pitchFamily="34" charset="0"/>
              <a:buNone/>
              <a:defRPr sz="3200">
                <a:solidFill>
                  <a:schemeClr val="bg1">
                    <a:lumMod val="95000"/>
                  </a:schemeClr>
                </a:solidFill>
                <a:latin typeface="Cambria" pitchFamily="18" charset="0"/>
              </a:defRPr>
            </a:lvl1pPr>
            <a:lvl2pPr marL="742950" indent="-285750">
              <a:spcBef>
                <a:spcPct val="20000"/>
              </a:spcBef>
              <a:buFont typeface="Arial" pitchFamily="34" charset="0"/>
              <a:buChar char="–"/>
              <a:defRPr sz="2800">
                <a:solidFill>
                  <a:schemeClr val="bg1">
                    <a:lumMod val="95000"/>
                  </a:schemeClr>
                </a:solidFill>
                <a:latin typeface="Cambria" pitchFamily="18" charset="0"/>
              </a:defRPr>
            </a:lvl2pPr>
            <a:lvl3pPr marL="1143000" indent="-228600">
              <a:spcBef>
                <a:spcPct val="20000"/>
              </a:spcBef>
              <a:buFont typeface="Arial" pitchFamily="34" charset="0"/>
              <a:buChar char="•"/>
              <a:defRPr sz="2400">
                <a:solidFill>
                  <a:schemeClr val="bg1">
                    <a:lumMod val="95000"/>
                  </a:schemeClr>
                </a:solidFill>
                <a:latin typeface="Cambria" pitchFamily="18" charset="0"/>
              </a:defRPr>
            </a:lvl3pPr>
            <a:lvl4pPr marL="1600200" indent="-228600">
              <a:spcBef>
                <a:spcPct val="20000"/>
              </a:spcBef>
              <a:buFont typeface="Arial" pitchFamily="34" charset="0"/>
              <a:buChar char="–"/>
              <a:defRPr sz="2000">
                <a:solidFill>
                  <a:schemeClr val="bg1">
                    <a:lumMod val="95000"/>
                  </a:schemeClr>
                </a:solidFill>
                <a:latin typeface="Cambria" pitchFamily="18" charset="0"/>
              </a:defRPr>
            </a:lvl4pPr>
            <a:lvl5pPr marL="2057400" indent="-228600">
              <a:spcBef>
                <a:spcPct val="20000"/>
              </a:spcBef>
              <a:buFont typeface="Arial" pitchFamily="34" charset="0"/>
              <a:buChar char="»"/>
              <a:defRPr sz="2000">
                <a:solidFill>
                  <a:schemeClr val="bg1">
                    <a:lumMod val="95000"/>
                  </a:schemeClr>
                </a:solidFill>
                <a:latin typeface="Cambria" pitchFamily="18"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457200" indent="-457200" algn="just">
              <a:buFont typeface="Arial" panose="020B0604020202020204" pitchFamily="34" charset="0"/>
              <a:buChar char="•"/>
            </a:pPr>
            <a:r>
              <a:rPr lang="es-ES" dirty="0">
                <a:solidFill>
                  <a:schemeClr val="tx1"/>
                </a:solidFill>
              </a:rPr>
              <a:t>28 aplicaciones </a:t>
            </a:r>
            <a:r>
              <a:rPr lang="es-ES" dirty="0" smtClean="0">
                <a:solidFill>
                  <a:schemeClr val="tx1"/>
                </a:solidFill>
              </a:rPr>
              <a:t>reportadas</a:t>
            </a:r>
          </a:p>
          <a:p>
            <a:pPr marL="457200" indent="-457200" algn="just">
              <a:buFont typeface="Arial" panose="020B0604020202020204" pitchFamily="34" charset="0"/>
              <a:buChar char="•"/>
            </a:pPr>
            <a:endParaRPr lang="es-ES" dirty="0" smtClean="0">
              <a:solidFill>
                <a:schemeClr val="tx1"/>
              </a:solidFill>
            </a:endParaRPr>
          </a:p>
          <a:p>
            <a:pPr marL="457200" indent="-457200" algn="just">
              <a:buFont typeface="Arial" panose="020B0604020202020204" pitchFamily="34" charset="0"/>
              <a:buChar char="•"/>
            </a:pPr>
            <a:r>
              <a:rPr lang="es-ES" dirty="0" smtClean="0">
                <a:solidFill>
                  <a:schemeClr val="tx1"/>
                </a:solidFill>
              </a:rPr>
              <a:t>Solo </a:t>
            </a:r>
            <a:r>
              <a:rPr lang="es-ES" dirty="0">
                <a:solidFill>
                  <a:schemeClr val="tx1"/>
                </a:solidFill>
              </a:rPr>
              <a:t>15 </a:t>
            </a:r>
            <a:r>
              <a:rPr lang="es-ES" dirty="0" smtClean="0">
                <a:solidFill>
                  <a:schemeClr val="tx1"/>
                </a:solidFill>
              </a:rPr>
              <a:t>proporcionan un </a:t>
            </a:r>
            <a:r>
              <a:rPr lang="es-ES" dirty="0">
                <a:solidFill>
                  <a:schemeClr val="tx1"/>
                </a:solidFill>
              </a:rPr>
              <a:t>acceso </a:t>
            </a:r>
            <a:r>
              <a:rPr lang="es-ES" dirty="0" smtClean="0">
                <a:solidFill>
                  <a:schemeClr val="tx1"/>
                </a:solidFill>
              </a:rPr>
              <a:t>web</a:t>
            </a:r>
          </a:p>
          <a:p>
            <a:pPr marL="457200" indent="-457200" algn="just">
              <a:buFont typeface="Arial" panose="020B0604020202020204" pitchFamily="34" charset="0"/>
              <a:buChar char="•"/>
            </a:pPr>
            <a:endParaRPr lang="es-ES" dirty="0">
              <a:solidFill>
                <a:schemeClr val="tx1"/>
              </a:solidFill>
            </a:endParaRPr>
          </a:p>
          <a:p>
            <a:pPr marL="457200" indent="-457200" algn="just">
              <a:buFont typeface="Arial" panose="020B0604020202020204" pitchFamily="34" charset="0"/>
              <a:buChar char="•"/>
            </a:pPr>
            <a:r>
              <a:rPr lang="es-ES" dirty="0" smtClean="0">
                <a:solidFill>
                  <a:schemeClr val="tx1"/>
                </a:solidFill>
              </a:rPr>
              <a:t>La </a:t>
            </a:r>
            <a:r>
              <a:rPr lang="es-ES" dirty="0">
                <a:solidFill>
                  <a:schemeClr val="tx1"/>
                </a:solidFill>
              </a:rPr>
              <a:t>mayoría son accesos a la institución, </a:t>
            </a:r>
            <a:r>
              <a:rPr lang="es-ES" dirty="0" smtClean="0">
                <a:solidFill>
                  <a:schemeClr val="tx1"/>
                </a:solidFill>
              </a:rPr>
              <a:t>proyecto </a:t>
            </a:r>
            <a:r>
              <a:rPr lang="es-ES" dirty="0">
                <a:solidFill>
                  <a:schemeClr val="tx1"/>
                </a:solidFill>
              </a:rPr>
              <a:t>o portal de mapas de primera y segunda </a:t>
            </a:r>
            <a:r>
              <a:rPr lang="es-ES" dirty="0" smtClean="0">
                <a:solidFill>
                  <a:schemeClr val="tx1"/>
                </a:solidFill>
              </a:rPr>
              <a:t>generación</a:t>
            </a:r>
          </a:p>
          <a:p>
            <a:pPr marL="457200" indent="-457200" algn="just">
              <a:buFont typeface="Arial" panose="020B0604020202020204" pitchFamily="34" charset="0"/>
              <a:buChar char="•"/>
            </a:pPr>
            <a:endParaRPr lang="es-ES" dirty="0">
              <a:solidFill>
                <a:schemeClr val="tx1"/>
              </a:solidFill>
            </a:endParaRPr>
          </a:p>
          <a:p>
            <a:pPr marL="457200" indent="-457200" algn="just">
              <a:buFont typeface="Arial" panose="020B0604020202020204" pitchFamily="34" charset="0"/>
              <a:buChar char="•"/>
            </a:pPr>
            <a:r>
              <a:rPr lang="es-ES" dirty="0" smtClean="0">
                <a:solidFill>
                  <a:schemeClr val="tx1"/>
                </a:solidFill>
              </a:rPr>
              <a:t>Sólo </a:t>
            </a:r>
            <a:r>
              <a:rPr lang="es-ES" dirty="0">
                <a:solidFill>
                  <a:schemeClr val="tx1"/>
                </a:solidFill>
              </a:rPr>
              <a:t>4 </a:t>
            </a:r>
            <a:r>
              <a:rPr lang="es-ES" dirty="0" smtClean="0">
                <a:solidFill>
                  <a:schemeClr val="tx1"/>
                </a:solidFill>
              </a:rPr>
              <a:t>direccionan </a:t>
            </a:r>
            <a:r>
              <a:rPr lang="es-ES" dirty="0">
                <a:solidFill>
                  <a:schemeClr val="tx1"/>
                </a:solidFill>
              </a:rPr>
              <a:t>a aplicaciones de nuevas tendencias en IDE</a:t>
            </a:r>
            <a:endParaRPr lang="en-US" dirty="0">
              <a:solidFill>
                <a:schemeClr val="tx1"/>
              </a:solidFill>
            </a:endParaRPr>
          </a:p>
        </p:txBody>
      </p:sp>
      <p:sp>
        <p:nvSpPr>
          <p:cNvPr id="10" name="5 Título"/>
          <p:cNvSpPr>
            <a:spLocks noGrp="1"/>
          </p:cNvSpPr>
          <p:nvPr>
            <p:ph type="title"/>
          </p:nvPr>
        </p:nvSpPr>
        <p:spPr>
          <a:xfrm>
            <a:off x="0" y="44624"/>
            <a:ext cx="9144000" cy="562074"/>
          </a:xfrm>
        </p:spPr>
        <p:txBody>
          <a:bodyPr/>
          <a:lstStyle/>
          <a:p>
            <a:pPr algn="l"/>
            <a:r>
              <a:rPr lang="es-CO" dirty="0" smtClean="0"/>
              <a:t>Estado del arte</a:t>
            </a:r>
            <a:endParaRPr lang="es-CO" dirty="0"/>
          </a:p>
        </p:txBody>
      </p:sp>
      <p:sp>
        <p:nvSpPr>
          <p:cNvPr id="11" name="10 CuadroTexto"/>
          <p:cNvSpPr txBox="1"/>
          <p:nvPr/>
        </p:nvSpPr>
        <p:spPr>
          <a:xfrm>
            <a:off x="0" y="908720"/>
            <a:ext cx="9144000" cy="461665"/>
          </a:xfrm>
          <a:prstGeom prst="rect">
            <a:avLst/>
          </a:prstGeom>
          <a:noFill/>
        </p:spPr>
        <p:txBody>
          <a:bodyPr wrap="square" rtlCol="0">
            <a:spAutoFit/>
          </a:bodyPr>
          <a:lstStyle/>
          <a:p>
            <a:pPr algn="ctr"/>
            <a:r>
              <a:rPr lang="es-CO" sz="2400" dirty="0" smtClean="0">
                <a:effectLst>
                  <a:outerShdw blurRad="38100" dist="38100" dir="2700000" algn="tl">
                    <a:srgbClr val="000000">
                      <a:alpha val="43137"/>
                    </a:srgbClr>
                  </a:outerShdw>
                </a:effectLst>
              </a:rPr>
              <a:t>Sondeo Web</a:t>
            </a:r>
            <a:endParaRPr lang="es-CO"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162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hape 430"/>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57280" y="4245070"/>
            <a:ext cx="2185412" cy="206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Shape 431"/>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2274173"/>
            <a:ext cx="2240131" cy="20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hape 432"/>
          <p:cNvSpPr>
            <a:spLocks noChangeArrowheads="1"/>
          </p:cNvSpPr>
          <p:nvPr/>
        </p:nvSpPr>
        <p:spPr bwMode="auto">
          <a:xfrm>
            <a:off x="2851690" y="2581450"/>
            <a:ext cx="2584406"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buSzPct val="25000"/>
            </a:pPr>
            <a:r>
              <a:rPr lang="es-ES" sz="1600" dirty="0">
                <a:solidFill>
                  <a:schemeClr val="tx1"/>
                </a:solidFill>
                <a:latin typeface="Cambria" pitchFamily="18" charset="0"/>
                <a:ea typeface="Cambria" pitchFamily="18" charset="0"/>
                <a:cs typeface="Cambria" pitchFamily="18" charset="0"/>
                <a:sym typeface="Cambria" pitchFamily="18" charset="0"/>
              </a:rPr>
              <a:t>Google </a:t>
            </a:r>
            <a:r>
              <a:rPr lang="es-ES" sz="1600" dirty="0" err="1">
                <a:solidFill>
                  <a:schemeClr val="tx1"/>
                </a:solidFill>
                <a:latin typeface="Cambria" pitchFamily="18" charset="0"/>
                <a:ea typeface="Cambria" pitchFamily="18" charset="0"/>
                <a:cs typeface="Cambria" pitchFamily="18" charset="0"/>
                <a:sym typeface="Cambria" pitchFamily="18" charset="0"/>
              </a:rPr>
              <a:t>analytics</a:t>
            </a:r>
            <a:r>
              <a:rPr lang="es-ES" sz="1600" dirty="0">
                <a:solidFill>
                  <a:schemeClr val="tx1"/>
                </a:solidFill>
                <a:latin typeface="Cambria" pitchFamily="18" charset="0"/>
                <a:ea typeface="Cambria" pitchFamily="18" charset="0"/>
                <a:cs typeface="Cambria" pitchFamily="18" charset="0"/>
                <a:sym typeface="Cambria" pitchFamily="18" charset="0"/>
              </a:rPr>
              <a:t> </a:t>
            </a:r>
            <a:r>
              <a:rPr lang="es-ES" sz="1600" b="1" dirty="0">
                <a:solidFill>
                  <a:schemeClr val="tx1"/>
                </a:solidFill>
                <a:latin typeface="Cambria" pitchFamily="18" charset="0"/>
                <a:ea typeface="Cambria" pitchFamily="18" charset="0"/>
                <a:cs typeface="Cambria" pitchFamily="18" charset="0"/>
                <a:sym typeface="Cambria" pitchFamily="18" charset="0"/>
              </a:rPr>
              <a:t>+ + + +</a:t>
            </a:r>
          </a:p>
          <a:p>
            <a:pPr>
              <a:buSzPct val="25000"/>
            </a:pPr>
            <a:r>
              <a:rPr lang="es-ES" sz="1600" dirty="0" err="1">
                <a:solidFill>
                  <a:schemeClr val="tx1"/>
                </a:solidFill>
                <a:latin typeface="Cambria" pitchFamily="18" charset="0"/>
                <a:ea typeface="Cambria" pitchFamily="18" charset="0"/>
                <a:cs typeface="Cambria" pitchFamily="18" charset="0"/>
                <a:sym typeface="Cambria" pitchFamily="18" charset="0"/>
              </a:rPr>
              <a:t>Logs</a:t>
            </a:r>
            <a:r>
              <a:rPr lang="es-ES" sz="1600" dirty="0">
                <a:solidFill>
                  <a:schemeClr val="tx1"/>
                </a:solidFill>
                <a:latin typeface="Cambria" pitchFamily="18" charset="0"/>
                <a:ea typeface="Cambria" pitchFamily="18" charset="0"/>
                <a:cs typeface="Cambria" pitchFamily="18" charset="0"/>
                <a:sym typeface="Cambria" pitchFamily="18" charset="0"/>
              </a:rPr>
              <a:t> </a:t>
            </a:r>
            <a:r>
              <a:rPr lang="es-ES" sz="1600" b="1" dirty="0">
                <a:solidFill>
                  <a:schemeClr val="tx1"/>
                </a:solidFill>
                <a:latin typeface="Cambria" pitchFamily="18" charset="0"/>
                <a:ea typeface="Cambria" pitchFamily="18" charset="0"/>
                <a:cs typeface="Cambria" pitchFamily="18" charset="0"/>
                <a:sym typeface="Cambria" pitchFamily="18" charset="0"/>
              </a:rPr>
              <a:t>+ + + +</a:t>
            </a:r>
          </a:p>
          <a:p>
            <a:pPr>
              <a:buSzPct val="25000"/>
            </a:pPr>
            <a:r>
              <a:rPr lang="es-ES" sz="1600" dirty="0">
                <a:solidFill>
                  <a:schemeClr val="tx1"/>
                </a:solidFill>
                <a:latin typeface="Cambria" pitchFamily="18" charset="0"/>
                <a:ea typeface="Cambria" pitchFamily="18" charset="0"/>
                <a:cs typeface="Cambria" pitchFamily="18" charset="0"/>
                <a:sym typeface="Cambria" pitchFamily="18" charset="0"/>
              </a:rPr>
              <a:t>Correo electrónico </a:t>
            </a:r>
            <a:r>
              <a:rPr lang="es-ES" sz="1600" b="1" dirty="0">
                <a:solidFill>
                  <a:schemeClr val="tx1"/>
                </a:solidFill>
                <a:latin typeface="Cambria" pitchFamily="18" charset="0"/>
                <a:ea typeface="Cambria" pitchFamily="18" charset="0"/>
                <a:cs typeface="Cambria" pitchFamily="18" charset="0"/>
                <a:sym typeface="Cambria" pitchFamily="18" charset="0"/>
              </a:rPr>
              <a:t>+ + + +</a:t>
            </a:r>
          </a:p>
          <a:p>
            <a:pPr>
              <a:buSzPct val="25000"/>
            </a:pPr>
            <a:r>
              <a:rPr lang="es-ES" sz="1600" dirty="0">
                <a:solidFill>
                  <a:schemeClr val="tx1"/>
                </a:solidFill>
                <a:latin typeface="Cambria" pitchFamily="18" charset="0"/>
                <a:ea typeface="Cambria" pitchFamily="18" charset="0"/>
                <a:cs typeface="Cambria" pitchFamily="18" charset="0"/>
                <a:sym typeface="Cambria" pitchFamily="18" charset="0"/>
              </a:rPr>
              <a:t>Redes sociales</a:t>
            </a:r>
            <a:r>
              <a:rPr lang="es-ES" sz="1600" b="1" dirty="0">
                <a:solidFill>
                  <a:schemeClr val="tx1"/>
                </a:solidFill>
                <a:latin typeface="Cambria" pitchFamily="18" charset="0"/>
                <a:ea typeface="Cambria" pitchFamily="18" charset="0"/>
                <a:cs typeface="Cambria" pitchFamily="18" charset="0"/>
                <a:sym typeface="Cambria" pitchFamily="18" charset="0"/>
              </a:rPr>
              <a:t>+ + + </a:t>
            </a:r>
          </a:p>
          <a:p>
            <a:pPr>
              <a:buSzPct val="25000"/>
            </a:pPr>
            <a:r>
              <a:rPr lang="es-ES" sz="1600" dirty="0">
                <a:solidFill>
                  <a:schemeClr val="tx1"/>
                </a:solidFill>
                <a:latin typeface="Cambria" pitchFamily="18" charset="0"/>
                <a:ea typeface="Cambria" pitchFamily="18" charset="0"/>
                <a:cs typeface="Cambria" pitchFamily="18" charset="0"/>
                <a:sym typeface="Cambria" pitchFamily="18" charset="0"/>
              </a:rPr>
              <a:t>Contador de visitas </a:t>
            </a:r>
            <a:r>
              <a:rPr lang="es-ES" sz="1600" b="1" dirty="0">
                <a:solidFill>
                  <a:schemeClr val="tx1"/>
                </a:solidFill>
                <a:latin typeface="Cambria" pitchFamily="18" charset="0"/>
                <a:ea typeface="Cambria" pitchFamily="18" charset="0"/>
                <a:cs typeface="Cambria" pitchFamily="18" charset="0"/>
                <a:sym typeface="Cambria" pitchFamily="18" charset="0"/>
              </a:rPr>
              <a:t>+</a:t>
            </a:r>
          </a:p>
        </p:txBody>
      </p:sp>
      <p:sp>
        <p:nvSpPr>
          <p:cNvPr id="16" name="17 Rectángulo"/>
          <p:cNvSpPr>
            <a:spLocks noChangeArrowheads="1"/>
          </p:cNvSpPr>
          <p:nvPr/>
        </p:nvSpPr>
        <p:spPr bwMode="auto">
          <a:xfrm>
            <a:off x="467544" y="1769349"/>
            <a:ext cx="2565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indent="0" algn="ctr"/>
            <a:r>
              <a:rPr lang="es-ES" sz="1600" i="1" dirty="0">
                <a:solidFill>
                  <a:schemeClr val="tx1"/>
                </a:solidFill>
                <a:latin typeface="Cambria" pitchFamily="18" charset="0"/>
                <a:ea typeface="Cambria" pitchFamily="18" charset="0"/>
                <a:cs typeface="Cambria" pitchFamily="18" charset="0"/>
                <a:sym typeface="Cambria" pitchFamily="18" charset="0"/>
              </a:rPr>
              <a:t>Seguimiento al uso de la </a:t>
            </a:r>
            <a:r>
              <a:rPr lang="es-ES" sz="1600" i="1" dirty="0" smtClean="0">
                <a:solidFill>
                  <a:schemeClr val="tx1"/>
                </a:solidFill>
                <a:latin typeface="Cambria" pitchFamily="18" charset="0"/>
                <a:ea typeface="Cambria" pitchFamily="18" charset="0"/>
                <a:cs typeface="Cambria" pitchFamily="18" charset="0"/>
                <a:sym typeface="Cambria" pitchFamily="18" charset="0"/>
              </a:rPr>
              <a:t>aplicación</a:t>
            </a:r>
            <a:endParaRPr lang="es-ES" sz="1600" i="1" dirty="0">
              <a:solidFill>
                <a:schemeClr val="tx1"/>
              </a:solidFill>
              <a:latin typeface="Cambria" pitchFamily="18" charset="0"/>
            </a:endParaRPr>
          </a:p>
        </p:txBody>
      </p:sp>
      <p:sp>
        <p:nvSpPr>
          <p:cNvPr id="17" name="18 Rectángulo"/>
          <p:cNvSpPr>
            <a:spLocks noChangeArrowheads="1"/>
          </p:cNvSpPr>
          <p:nvPr/>
        </p:nvSpPr>
        <p:spPr bwMode="auto">
          <a:xfrm>
            <a:off x="5796136" y="3660005"/>
            <a:ext cx="2565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indent="0" algn="ctr"/>
            <a:r>
              <a:rPr lang="es-ES" sz="1600" i="1" dirty="0">
                <a:solidFill>
                  <a:schemeClr val="tx1"/>
                </a:solidFill>
                <a:latin typeface="Cambria" pitchFamily="18" charset="0"/>
                <a:ea typeface="Cambria" pitchFamily="18" charset="0"/>
                <a:cs typeface="Cambria" pitchFamily="18" charset="0"/>
                <a:sym typeface="Cambria" pitchFamily="18" charset="0"/>
              </a:rPr>
              <a:t>Seguimiento del impacto en la sociedad </a:t>
            </a:r>
            <a:endParaRPr lang="es-ES" sz="1600" i="1" dirty="0">
              <a:solidFill>
                <a:schemeClr val="tx1"/>
              </a:solidFill>
              <a:latin typeface="Cambria" pitchFamily="18" charset="0"/>
            </a:endParaRPr>
          </a:p>
        </p:txBody>
      </p:sp>
      <p:sp>
        <p:nvSpPr>
          <p:cNvPr id="20" name="19 Llaves"/>
          <p:cNvSpPr/>
          <p:nvPr/>
        </p:nvSpPr>
        <p:spPr>
          <a:xfrm>
            <a:off x="2707674" y="2581450"/>
            <a:ext cx="2728421" cy="1351606"/>
          </a:xfrm>
          <a:prstGeom prst="bracePair">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3" name="5 Título"/>
          <p:cNvSpPr>
            <a:spLocks noGrp="1"/>
          </p:cNvSpPr>
          <p:nvPr>
            <p:ph type="title"/>
          </p:nvPr>
        </p:nvSpPr>
        <p:spPr>
          <a:xfrm>
            <a:off x="0" y="44624"/>
            <a:ext cx="9144000" cy="562074"/>
          </a:xfrm>
        </p:spPr>
        <p:txBody>
          <a:bodyPr/>
          <a:lstStyle/>
          <a:p>
            <a:pPr algn="l"/>
            <a:r>
              <a:rPr lang="es-CO" dirty="0" smtClean="0"/>
              <a:t>Estado del arte</a:t>
            </a:r>
            <a:endParaRPr lang="es-CO" dirty="0"/>
          </a:p>
        </p:txBody>
      </p:sp>
      <p:sp>
        <p:nvSpPr>
          <p:cNvPr id="25" name="24 CuadroTexto"/>
          <p:cNvSpPr txBox="1"/>
          <p:nvPr/>
        </p:nvSpPr>
        <p:spPr>
          <a:xfrm>
            <a:off x="0" y="908720"/>
            <a:ext cx="9144000" cy="461665"/>
          </a:xfrm>
          <a:prstGeom prst="rect">
            <a:avLst/>
          </a:prstGeom>
          <a:noFill/>
        </p:spPr>
        <p:txBody>
          <a:bodyPr wrap="square" rtlCol="0">
            <a:spAutoFit/>
          </a:bodyPr>
          <a:lstStyle/>
          <a:p>
            <a:pPr algn="ctr"/>
            <a:r>
              <a:rPr lang="es-CO" sz="2400" dirty="0" smtClean="0">
                <a:effectLst>
                  <a:outerShdw blurRad="38100" dist="38100" dir="2700000" algn="tl">
                    <a:srgbClr val="000000">
                      <a:alpha val="43137"/>
                    </a:srgbClr>
                  </a:outerShdw>
                </a:effectLst>
              </a:rPr>
              <a:t>Sondeo Web</a:t>
            </a:r>
            <a:endParaRPr lang="es-CO"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113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12 Rectángulo"/>
          <p:cNvSpPr>
            <a:spLocks noChangeArrowheads="1"/>
          </p:cNvSpPr>
          <p:nvPr/>
        </p:nvSpPr>
        <p:spPr bwMode="auto">
          <a:xfrm>
            <a:off x="113455" y="1412776"/>
            <a:ext cx="3384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indent="0" algn="ctr"/>
            <a:r>
              <a:rPr lang="es-ES" sz="1600" i="1" dirty="0">
                <a:solidFill>
                  <a:schemeClr val="tx1"/>
                </a:solidFill>
                <a:latin typeface="Cambria" pitchFamily="18" charset="0"/>
                <a:ea typeface="Cambria" pitchFamily="18" charset="0"/>
                <a:cs typeface="Cambria" pitchFamily="18" charset="0"/>
                <a:sym typeface="Cambria" pitchFamily="18" charset="0"/>
              </a:rPr>
              <a:t>Utilización de </a:t>
            </a:r>
            <a:r>
              <a:rPr lang="es-ES" sz="1600" i="1" dirty="0" smtClean="0">
                <a:solidFill>
                  <a:schemeClr val="tx1"/>
                </a:solidFill>
                <a:latin typeface="Cambria" pitchFamily="18" charset="0"/>
                <a:ea typeface="Cambria" pitchFamily="18" charset="0"/>
                <a:cs typeface="Cambria" pitchFamily="18" charset="0"/>
                <a:sym typeface="Cambria" pitchFamily="18" charset="0"/>
              </a:rPr>
              <a:t>especificaciones</a:t>
            </a:r>
            <a:r>
              <a:rPr lang="es-ES" sz="1600" i="1" dirty="0">
                <a:solidFill>
                  <a:schemeClr val="tx1"/>
                </a:solidFill>
                <a:latin typeface="Cambria" pitchFamily="18" charset="0"/>
                <a:ea typeface="Cambria" pitchFamily="18" charset="0"/>
                <a:cs typeface="Cambria" pitchFamily="18" charset="0"/>
                <a:sym typeface="Cambria" pitchFamily="18" charset="0"/>
              </a:rPr>
              <a:t>:</a:t>
            </a:r>
            <a:endParaRPr lang="es-ES" sz="1600" i="1" dirty="0">
              <a:solidFill>
                <a:schemeClr val="tx1"/>
              </a:solidFill>
              <a:latin typeface="Cambria" pitchFamily="18" charset="0"/>
            </a:endParaRPr>
          </a:p>
        </p:txBody>
      </p:sp>
      <p:graphicFrame>
        <p:nvGraphicFramePr>
          <p:cNvPr id="54" name="53 Tabla"/>
          <p:cNvGraphicFramePr>
            <a:graphicFrameLocks noGrp="1"/>
          </p:cNvGraphicFramePr>
          <p:nvPr>
            <p:extLst>
              <p:ext uri="{D42A27DB-BD31-4B8C-83A1-F6EECF244321}">
                <p14:modId xmlns:p14="http://schemas.microsoft.com/office/powerpoint/2010/main" val="2515966273"/>
              </p:ext>
            </p:extLst>
          </p:nvPr>
        </p:nvGraphicFramePr>
        <p:xfrm>
          <a:off x="2993776" y="2204864"/>
          <a:ext cx="3713445" cy="517978"/>
        </p:xfrm>
        <a:graphic>
          <a:graphicData uri="http://schemas.openxmlformats.org/drawingml/2006/table">
            <a:tbl>
              <a:tblPr firstRow="1" bandRow="1">
                <a:tableStyleId>{5C22544A-7EE6-4342-B048-85BDC9FD1C3A}</a:tableStyleId>
              </a:tblPr>
              <a:tblGrid>
                <a:gridCol w="493769"/>
                <a:gridCol w="493769"/>
                <a:gridCol w="614363"/>
                <a:gridCol w="493769"/>
                <a:gridCol w="493769"/>
                <a:gridCol w="630237"/>
                <a:gridCol w="493769"/>
              </a:tblGrid>
              <a:tr h="304618">
                <a:tc>
                  <a:txBody>
                    <a:bodyPr/>
                    <a:lstStyle/>
                    <a:p>
                      <a:pPr algn="ctr"/>
                      <a:r>
                        <a:rPr lang="es-CO" sz="1400" b="0" dirty="0" smtClean="0">
                          <a:solidFill>
                            <a:schemeClr val="tx1"/>
                          </a:solidFill>
                        </a:rPr>
                        <a:t>KML</a:t>
                      </a:r>
                      <a:endParaRPr lang="es-CO" sz="14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sz="1400" b="0" dirty="0" smtClean="0">
                          <a:solidFill>
                            <a:schemeClr val="tx1"/>
                          </a:solidFill>
                        </a:rPr>
                        <a:t>WMS</a:t>
                      </a:r>
                      <a:endParaRPr lang="es-CO" sz="14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sz="1400" b="0" dirty="0" smtClean="0">
                          <a:solidFill>
                            <a:schemeClr val="tx1"/>
                          </a:solidFill>
                        </a:rPr>
                        <a:t>WFS-T</a:t>
                      </a:r>
                      <a:endParaRPr lang="es-CO" sz="14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sz="1400" b="0" dirty="0" smtClean="0">
                          <a:solidFill>
                            <a:schemeClr val="tx1"/>
                          </a:solidFill>
                        </a:rPr>
                        <a:t>GML</a:t>
                      </a:r>
                      <a:endParaRPr lang="es-CO" sz="14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sz="1400" b="0" dirty="0" smtClean="0">
                          <a:solidFill>
                            <a:schemeClr val="tx1"/>
                          </a:solidFill>
                        </a:rPr>
                        <a:t>WFS</a:t>
                      </a:r>
                      <a:endParaRPr lang="es-CO" sz="14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sz="1400" b="0" dirty="0" smtClean="0">
                          <a:solidFill>
                            <a:schemeClr val="tx1"/>
                          </a:solidFill>
                        </a:rPr>
                        <a:t>WFS-G</a:t>
                      </a:r>
                      <a:endParaRPr lang="es-CO" sz="14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sz="1400" b="0" dirty="0" smtClean="0">
                          <a:solidFill>
                            <a:schemeClr val="tx1"/>
                          </a:solidFill>
                        </a:rPr>
                        <a:t>otros</a:t>
                      </a:r>
                      <a:endParaRPr lang="es-CO" sz="14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8620">
                <a:tc>
                  <a:txBody>
                    <a:bodyPr/>
                    <a:lstStyle/>
                    <a:p>
                      <a:pPr algn="ctr"/>
                      <a:r>
                        <a:rPr lang="es-CO" sz="1400" b="0" dirty="0" smtClean="0">
                          <a:solidFill>
                            <a:schemeClr val="tx1"/>
                          </a:solidFill>
                        </a:rPr>
                        <a:t>25%</a:t>
                      </a:r>
                      <a:endParaRPr lang="es-CO" sz="14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sz="1400" b="0" dirty="0" smtClean="0">
                          <a:solidFill>
                            <a:schemeClr val="tx1"/>
                          </a:solidFill>
                        </a:rPr>
                        <a:t>16%</a:t>
                      </a:r>
                      <a:endParaRPr lang="es-CO" sz="14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sz="1400" b="0" dirty="0" smtClean="0">
                          <a:solidFill>
                            <a:schemeClr val="tx1"/>
                          </a:solidFill>
                        </a:rPr>
                        <a:t>14%</a:t>
                      </a:r>
                      <a:endParaRPr lang="es-CO" sz="14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sz="1400" b="0" dirty="0" smtClean="0">
                          <a:solidFill>
                            <a:schemeClr val="tx1"/>
                          </a:solidFill>
                        </a:rPr>
                        <a:t>12%</a:t>
                      </a:r>
                      <a:endParaRPr lang="es-CO" sz="14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sz="1400" b="0" dirty="0" smtClean="0">
                          <a:solidFill>
                            <a:schemeClr val="tx1"/>
                          </a:solidFill>
                        </a:rPr>
                        <a:t>7%</a:t>
                      </a:r>
                      <a:endParaRPr lang="es-CO" sz="14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sz="1400" b="0" dirty="0" smtClean="0">
                          <a:solidFill>
                            <a:schemeClr val="tx1"/>
                          </a:solidFill>
                        </a:rPr>
                        <a:t>5%</a:t>
                      </a:r>
                      <a:endParaRPr lang="es-CO" sz="14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sz="1400" b="0" dirty="0" smtClean="0">
                          <a:solidFill>
                            <a:schemeClr val="tx1"/>
                          </a:solidFill>
                        </a:rPr>
                        <a:t>--</a:t>
                      </a:r>
                      <a:endParaRPr lang="es-CO" sz="14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5" name="54 Gráfico"/>
          <p:cNvGraphicFramePr>
            <a:graphicFrameLocks/>
          </p:cNvGraphicFramePr>
          <p:nvPr>
            <p:extLst>
              <p:ext uri="{D42A27DB-BD31-4B8C-83A1-F6EECF244321}">
                <p14:modId xmlns:p14="http://schemas.microsoft.com/office/powerpoint/2010/main" val="3118815330"/>
              </p:ext>
            </p:extLst>
          </p:nvPr>
        </p:nvGraphicFramePr>
        <p:xfrm>
          <a:off x="290889" y="1429686"/>
          <a:ext cx="3029506" cy="2592288"/>
        </p:xfrm>
        <a:graphic>
          <a:graphicData uri="http://schemas.openxmlformats.org/drawingml/2006/chart">
            <c:chart xmlns:c="http://schemas.openxmlformats.org/drawingml/2006/chart" xmlns:r="http://schemas.openxmlformats.org/officeDocument/2006/relationships" r:id="rId3"/>
          </a:graphicData>
        </a:graphic>
      </p:graphicFrame>
      <p:cxnSp>
        <p:nvCxnSpPr>
          <p:cNvPr id="56" name="55 Conector recto de flecha"/>
          <p:cNvCxnSpPr/>
          <p:nvPr/>
        </p:nvCxnSpPr>
        <p:spPr>
          <a:xfrm>
            <a:off x="2267744" y="1844824"/>
            <a:ext cx="2376264" cy="0"/>
          </a:xfrm>
          <a:prstGeom prst="straightConnector1">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a:endCxn id="54" idx="0"/>
          </p:cNvCxnSpPr>
          <p:nvPr/>
        </p:nvCxnSpPr>
        <p:spPr>
          <a:xfrm>
            <a:off x="4644008" y="1844824"/>
            <a:ext cx="206490" cy="3600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3" name="2 Grupo"/>
          <p:cNvGrpSpPr/>
          <p:nvPr/>
        </p:nvGrpSpPr>
        <p:grpSpPr>
          <a:xfrm>
            <a:off x="3059832" y="3225694"/>
            <a:ext cx="5924224" cy="3515674"/>
            <a:chOff x="3545276" y="4701520"/>
            <a:chExt cx="6624737" cy="3921389"/>
          </a:xfrm>
        </p:grpSpPr>
        <p:pic>
          <p:nvPicPr>
            <p:cNvPr id="59" name="Picture 8"/>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45276" y="5019589"/>
              <a:ext cx="6624737" cy="360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60 CuadroTexto"/>
            <p:cNvSpPr txBox="1"/>
            <p:nvPr/>
          </p:nvSpPr>
          <p:spPr>
            <a:xfrm>
              <a:off x="4121340" y="5093653"/>
              <a:ext cx="1584177" cy="274635"/>
            </a:xfrm>
            <a:prstGeom prst="rect">
              <a:avLst/>
            </a:prstGeom>
            <a:solidFill>
              <a:schemeClr val="bg1"/>
            </a:solidFill>
          </p:spPr>
          <p:txBody>
            <a:bodyPr wrap="square" lIns="0" tIns="0" rIns="0" bIns="0" rtlCol="0">
              <a:spAutoFit/>
            </a:bodyPr>
            <a:lstStyle/>
            <a:p>
              <a:pPr algn="ctr"/>
              <a:r>
                <a:rPr lang="es-CO" sz="1600" dirty="0" smtClean="0"/>
                <a:t>1ª Generación </a:t>
              </a:r>
              <a:endParaRPr lang="es-CO" sz="1600" dirty="0"/>
            </a:p>
          </p:txBody>
        </p:sp>
        <p:sp>
          <p:nvSpPr>
            <p:cNvPr id="62" name="61 CuadroTexto"/>
            <p:cNvSpPr txBox="1"/>
            <p:nvPr/>
          </p:nvSpPr>
          <p:spPr>
            <a:xfrm>
              <a:off x="6425595" y="5093653"/>
              <a:ext cx="1584177" cy="274635"/>
            </a:xfrm>
            <a:prstGeom prst="rect">
              <a:avLst/>
            </a:prstGeom>
            <a:solidFill>
              <a:schemeClr val="bg1"/>
            </a:solidFill>
          </p:spPr>
          <p:txBody>
            <a:bodyPr wrap="square" lIns="0" tIns="0" rIns="0" bIns="0" rtlCol="0">
              <a:spAutoFit/>
            </a:bodyPr>
            <a:lstStyle/>
            <a:p>
              <a:pPr algn="ctr"/>
              <a:r>
                <a:rPr lang="es-CO" sz="1600" dirty="0" smtClean="0"/>
                <a:t>2ª Generación </a:t>
              </a:r>
              <a:endParaRPr lang="es-CO" sz="1600" dirty="0"/>
            </a:p>
          </p:txBody>
        </p:sp>
        <p:sp>
          <p:nvSpPr>
            <p:cNvPr id="63" name="62 CuadroTexto"/>
            <p:cNvSpPr txBox="1"/>
            <p:nvPr/>
          </p:nvSpPr>
          <p:spPr>
            <a:xfrm>
              <a:off x="3617284" y="5649392"/>
              <a:ext cx="839154" cy="307777"/>
            </a:xfrm>
            <a:prstGeom prst="rect">
              <a:avLst/>
            </a:prstGeom>
            <a:solidFill>
              <a:schemeClr val="bg1"/>
            </a:solidFill>
          </p:spPr>
          <p:txBody>
            <a:bodyPr wrap="square" lIns="0" tIns="0" rIns="0" bIns="0" rtlCol="0">
              <a:spAutoFit/>
            </a:bodyPr>
            <a:lstStyle/>
            <a:p>
              <a:pPr algn="ctr"/>
              <a:r>
                <a:rPr lang="es-CO" sz="1000" dirty="0" smtClean="0"/>
                <a:t>Países desarrollados </a:t>
              </a:r>
              <a:endParaRPr lang="es-CO" sz="1000" dirty="0"/>
            </a:p>
          </p:txBody>
        </p:sp>
        <p:sp>
          <p:nvSpPr>
            <p:cNvPr id="65" name="64 CuadroTexto"/>
            <p:cNvSpPr txBox="1"/>
            <p:nvPr/>
          </p:nvSpPr>
          <p:spPr>
            <a:xfrm>
              <a:off x="4434314" y="5649392"/>
              <a:ext cx="839154" cy="307777"/>
            </a:xfrm>
            <a:prstGeom prst="rect">
              <a:avLst/>
            </a:prstGeom>
            <a:solidFill>
              <a:schemeClr val="bg1"/>
            </a:solidFill>
          </p:spPr>
          <p:txBody>
            <a:bodyPr wrap="square" lIns="0" tIns="0" rIns="0" bIns="0" rtlCol="0">
              <a:spAutoFit/>
            </a:bodyPr>
            <a:lstStyle/>
            <a:p>
              <a:pPr algn="ctr"/>
              <a:r>
                <a:rPr lang="es-CO" sz="1000" dirty="0" smtClean="0"/>
                <a:t>Economías emergentes</a:t>
              </a:r>
              <a:endParaRPr lang="es-CO" sz="1000" dirty="0"/>
            </a:p>
          </p:txBody>
        </p:sp>
        <p:sp>
          <p:nvSpPr>
            <p:cNvPr id="70" name="69 CuadroTexto"/>
            <p:cNvSpPr txBox="1"/>
            <p:nvPr/>
          </p:nvSpPr>
          <p:spPr>
            <a:xfrm>
              <a:off x="5201460" y="5647916"/>
              <a:ext cx="839154" cy="307777"/>
            </a:xfrm>
            <a:prstGeom prst="rect">
              <a:avLst/>
            </a:prstGeom>
            <a:solidFill>
              <a:schemeClr val="bg1"/>
            </a:solidFill>
          </p:spPr>
          <p:txBody>
            <a:bodyPr wrap="square" lIns="0" tIns="0" rIns="0" bIns="0" rtlCol="0">
              <a:spAutoFit/>
            </a:bodyPr>
            <a:lstStyle/>
            <a:p>
              <a:pPr algn="ctr"/>
              <a:r>
                <a:rPr lang="es-CO" sz="1000" dirty="0" smtClean="0"/>
                <a:t>Países en desarrollo </a:t>
              </a:r>
              <a:endParaRPr lang="es-CO" sz="1000" dirty="0"/>
            </a:p>
          </p:txBody>
        </p:sp>
        <p:sp>
          <p:nvSpPr>
            <p:cNvPr id="72" name="71 CuadroTexto"/>
            <p:cNvSpPr txBox="1"/>
            <p:nvPr/>
          </p:nvSpPr>
          <p:spPr>
            <a:xfrm>
              <a:off x="6281580" y="5632528"/>
              <a:ext cx="1987312" cy="323165"/>
            </a:xfrm>
            <a:prstGeom prst="rect">
              <a:avLst/>
            </a:prstGeom>
            <a:solidFill>
              <a:schemeClr val="bg1"/>
            </a:solidFill>
          </p:spPr>
          <p:txBody>
            <a:bodyPr wrap="square" lIns="0" tIns="0" rIns="0" bIns="0" rtlCol="0">
              <a:spAutoFit/>
            </a:bodyPr>
            <a:lstStyle/>
            <a:p>
              <a:pPr algn="ctr"/>
              <a:r>
                <a:rPr lang="es-CO" sz="1050" dirty="0"/>
                <a:t>P</a:t>
              </a:r>
              <a:r>
                <a:rPr lang="es-CO" sz="1050" dirty="0" smtClean="0"/>
                <a:t>aíses desarrollados, emergentes y en desarrollo </a:t>
              </a:r>
              <a:endParaRPr lang="es-CO" sz="1050" dirty="0"/>
            </a:p>
          </p:txBody>
        </p:sp>
        <p:sp>
          <p:nvSpPr>
            <p:cNvPr id="73" name="72 CuadroTexto"/>
            <p:cNvSpPr txBox="1"/>
            <p:nvPr/>
          </p:nvSpPr>
          <p:spPr>
            <a:xfrm>
              <a:off x="8441820" y="6636018"/>
              <a:ext cx="792088" cy="215444"/>
            </a:xfrm>
            <a:prstGeom prst="rect">
              <a:avLst/>
            </a:prstGeom>
            <a:solidFill>
              <a:schemeClr val="accent6">
                <a:lumMod val="40000"/>
                <a:lumOff val="60000"/>
              </a:schemeClr>
            </a:solidFill>
            <a:ln>
              <a:noFill/>
            </a:ln>
          </p:spPr>
          <p:txBody>
            <a:bodyPr wrap="square" lIns="0" tIns="0" rIns="0" bIns="0" rtlCol="0">
              <a:spAutoFit/>
            </a:bodyPr>
            <a:lstStyle/>
            <a:p>
              <a:pPr algn="ctr"/>
              <a:r>
                <a:rPr lang="es-CO" sz="1400" b="1" dirty="0" smtClean="0"/>
                <a:t>Futuro</a:t>
              </a:r>
              <a:endParaRPr lang="es-CO" sz="1400" b="1" dirty="0"/>
            </a:p>
          </p:txBody>
        </p:sp>
        <p:sp>
          <p:nvSpPr>
            <p:cNvPr id="74" name="73 CuadroTexto"/>
            <p:cNvSpPr txBox="1"/>
            <p:nvPr/>
          </p:nvSpPr>
          <p:spPr>
            <a:xfrm>
              <a:off x="3905316" y="7172977"/>
              <a:ext cx="1440160" cy="377624"/>
            </a:xfrm>
            <a:prstGeom prst="rect">
              <a:avLst/>
            </a:prstGeom>
            <a:solidFill>
              <a:schemeClr val="bg1"/>
            </a:solidFill>
          </p:spPr>
          <p:txBody>
            <a:bodyPr wrap="square" lIns="0" tIns="0" rIns="0" bIns="0" rtlCol="0">
              <a:spAutoFit/>
            </a:bodyPr>
            <a:lstStyle/>
            <a:p>
              <a:pPr algn="ctr"/>
              <a:r>
                <a:rPr lang="es-CO" sz="1100" b="1" dirty="0" smtClean="0"/>
                <a:t>Modelo basado </a:t>
              </a:r>
              <a:br>
                <a:rPr lang="es-CO" sz="1100" b="1" dirty="0" smtClean="0"/>
              </a:br>
              <a:r>
                <a:rPr lang="es-CO" sz="1100" b="1" dirty="0" smtClean="0"/>
                <a:t>en productos </a:t>
              </a:r>
              <a:endParaRPr lang="es-CO" sz="1100" b="1" dirty="0"/>
            </a:p>
          </p:txBody>
        </p:sp>
        <p:sp>
          <p:nvSpPr>
            <p:cNvPr id="75" name="74 CuadroTexto"/>
            <p:cNvSpPr txBox="1"/>
            <p:nvPr/>
          </p:nvSpPr>
          <p:spPr>
            <a:xfrm>
              <a:off x="6857644" y="7177188"/>
              <a:ext cx="1368152" cy="377624"/>
            </a:xfrm>
            <a:prstGeom prst="rect">
              <a:avLst/>
            </a:prstGeom>
            <a:solidFill>
              <a:schemeClr val="bg1"/>
            </a:solidFill>
          </p:spPr>
          <p:txBody>
            <a:bodyPr wrap="square" lIns="0" tIns="0" rIns="0" bIns="0" rtlCol="0">
              <a:spAutoFit/>
            </a:bodyPr>
            <a:lstStyle/>
            <a:p>
              <a:pPr algn="ctr"/>
              <a:r>
                <a:rPr lang="es-CO" sz="1100" b="1" dirty="0" smtClean="0"/>
                <a:t>Modelo basado en procesos</a:t>
              </a:r>
              <a:endParaRPr lang="es-CO" sz="1100" b="1" dirty="0"/>
            </a:p>
          </p:txBody>
        </p:sp>
        <p:sp>
          <p:nvSpPr>
            <p:cNvPr id="79" name="78 CuadroTexto"/>
            <p:cNvSpPr txBox="1"/>
            <p:nvPr/>
          </p:nvSpPr>
          <p:spPr>
            <a:xfrm>
              <a:off x="5394427" y="4701520"/>
              <a:ext cx="2615345" cy="276999"/>
            </a:xfrm>
            <a:prstGeom prst="rect">
              <a:avLst/>
            </a:prstGeom>
            <a:solidFill>
              <a:schemeClr val="bg1"/>
            </a:solidFill>
          </p:spPr>
          <p:txBody>
            <a:bodyPr wrap="square" lIns="0" tIns="0" rIns="0" bIns="0" rtlCol="0">
              <a:spAutoFit/>
            </a:bodyPr>
            <a:lstStyle/>
            <a:p>
              <a:pPr algn="ctr"/>
              <a:r>
                <a:rPr lang="es-CO" b="1" dirty="0" smtClean="0"/>
                <a:t>Desarrollo de las IDE</a:t>
              </a:r>
              <a:endParaRPr lang="es-CO" b="1" dirty="0"/>
            </a:p>
          </p:txBody>
        </p:sp>
        <p:sp>
          <p:nvSpPr>
            <p:cNvPr id="80" name="79 CuadroTexto"/>
            <p:cNvSpPr txBox="1"/>
            <p:nvPr/>
          </p:nvSpPr>
          <p:spPr>
            <a:xfrm>
              <a:off x="8369812" y="5651148"/>
              <a:ext cx="1649734" cy="711458"/>
            </a:xfrm>
            <a:prstGeom prst="rect">
              <a:avLst/>
            </a:prstGeom>
            <a:solidFill>
              <a:schemeClr val="bg1"/>
            </a:solidFill>
          </p:spPr>
          <p:txBody>
            <a:bodyPr wrap="square" lIns="0" tIns="144000" rIns="0" bIns="0" rtlCol="0">
              <a:spAutoFit/>
            </a:bodyPr>
            <a:lstStyle/>
            <a:p>
              <a:pPr algn="ctr"/>
              <a:r>
                <a:rPr lang="es-CO" sz="800" dirty="0" smtClean="0"/>
                <a:t>Entorno </a:t>
              </a:r>
              <a:r>
                <a:rPr lang="es-CO" sz="800" dirty="0"/>
                <a:t>virtual en apoyo a una sociedad espacialmente habilitada como parte de una estrategia de </a:t>
              </a:r>
              <a:r>
                <a:rPr lang="es-CO" sz="800" dirty="0" smtClean="0"/>
                <a:t>E-gobierno</a:t>
              </a:r>
            </a:p>
          </p:txBody>
        </p:sp>
        <p:sp>
          <p:nvSpPr>
            <p:cNvPr id="81" name="80 CuadroTexto"/>
            <p:cNvSpPr txBox="1"/>
            <p:nvPr/>
          </p:nvSpPr>
          <p:spPr>
            <a:xfrm>
              <a:off x="8369811" y="5092758"/>
              <a:ext cx="1584177" cy="240307"/>
            </a:xfrm>
            <a:prstGeom prst="rect">
              <a:avLst/>
            </a:prstGeom>
            <a:solidFill>
              <a:schemeClr val="bg1"/>
            </a:solidFill>
          </p:spPr>
          <p:txBody>
            <a:bodyPr wrap="square" lIns="0" tIns="0" rIns="0" bIns="0" rtlCol="0">
              <a:spAutoFit/>
            </a:bodyPr>
            <a:lstStyle/>
            <a:p>
              <a:pPr algn="ctr"/>
              <a:r>
                <a:rPr lang="es-CO" sz="1400" dirty="0" smtClean="0"/>
                <a:t>Hacia el futuro</a:t>
              </a:r>
              <a:endParaRPr lang="es-CO" sz="1400" dirty="0"/>
            </a:p>
          </p:txBody>
        </p:sp>
      </p:grpSp>
      <p:sp>
        <p:nvSpPr>
          <p:cNvPr id="4" name="3 Título"/>
          <p:cNvSpPr>
            <a:spLocks noGrp="1"/>
          </p:cNvSpPr>
          <p:nvPr>
            <p:ph type="title"/>
          </p:nvPr>
        </p:nvSpPr>
        <p:spPr/>
        <p:txBody>
          <a:bodyPr/>
          <a:lstStyle/>
          <a:p>
            <a:endParaRPr lang="es-CO" dirty="0"/>
          </a:p>
        </p:txBody>
      </p:sp>
      <p:sp>
        <p:nvSpPr>
          <p:cNvPr id="82" name="5 Título"/>
          <p:cNvSpPr txBox="1">
            <a:spLocks/>
          </p:cNvSpPr>
          <p:nvPr/>
        </p:nvSpPr>
        <p:spPr>
          <a:xfrm>
            <a:off x="0" y="44624"/>
            <a:ext cx="9144000" cy="562074"/>
          </a:xfrm>
          <a:prstGeom prst="rect">
            <a:avLst/>
          </a:prstGeom>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2400" b="1" kern="1200">
                <a:solidFill>
                  <a:schemeClr val="bg1"/>
                </a:solidFill>
                <a:effectLst>
                  <a:outerShdw blurRad="38100" dist="38100" dir="2700000" algn="tl">
                    <a:srgbClr val="000000">
                      <a:alpha val="43137"/>
                    </a:srgbClr>
                  </a:outerShdw>
                </a:effectLst>
                <a:latin typeface="+mj-lt"/>
                <a:ea typeface="+mj-ea"/>
                <a:cs typeface="+mj-cs"/>
              </a:defRPr>
            </a:lvl1pPr>
            <a:extLst/>
          </a:lstStyle>
          <a:p>
            <a:pPr algn="l"/>
            <a:r>
              <a:rPr lang="es-CO" smtClean="0"/>
              <a:t>Estado del arte</a:t>
            </a:r>
            <a:endParaRPr lang="es-CO" dirty="0"/>
          </a:p>
        </p:txBody>
      </p:sp>
      <p:sp>
        <p:nvSpPr>
          <p:cNvPr id="83" name="82 CuadroTexto"/>
          <p:cNvSpPr txBox="1"/>
          <p:nvPr/>
        </p:nvSpPr>
        <p:spPr>
          <a:xfrm>
            <a:off x="0" y="908720"/>
            <a:ext cx="9144000" cy="461665"/>
          </a:xfrm>
          <a:prstGeom prst="rect">
            <a:avLst/>
          </a:prstGeom>
          <a:noFill/>
        </p:spPr>
        <p:txBody>
          <a:bodyPr wrap="square" rtlCol="0">
            <a:spAutoFit/>
          </a:bodyPr>
          <a:lstStyle/>
          <a:p>
            <a:pPr algn="ctr"/>
            <a:r>
              <a:rPr lang="es-CO" sz="2400" dirty="0" smtClean="0">
                <a:effectLst>
                  <a:outerShdw blurRad="38100" dist="38100" dir="2700000" algn="tl">
                    <a:srgbClr val="000000">
                      <a:alpha val="43137"/>
                    </a:srgbClr>
                  </a:outerShdw>
                </a:effectLst>
              </a:rPr>
              <a:t>Sondeo Web</a:t>
            </a:r>
            <a:endParaRPr lang="es-CO" sz="2400" dirty="0">
              <a:effectLst>
                <a:outerShdw blurRad="38100" dist="38100" dir="2700000" algn="tl">
                  <a:srgbClr val="000000">
                    <a:alpha val="43137"/>
                  </a:srgbClr>
                </a:outerShdw>
              </a:effectLst>
            </a:endParaRPr>
          </a:p>
        </p:txBody>
      </p:sp>
      <p:sp>
        <p:nvSpPr>
          <p:cNvPr id="6" name="5 CuadroTexto"/>
          <p:cNvSpPr txBox="1"/>
          <p:nvPr/>
        </p:nvSpPr>
        <p:spPr>
          <a:xfrm>
            <a:off x="3124226" y="4005064"/>
            <a:ext cx="2239862" cy="523220"/>
          </a:xfrm>
          <a:prstGeom prst="rect">
            <a:avLst/>
          </a:prstGeom>
          <a:solidFill>
            <a:schemeClr val="bg1"/>
          </a:solidFill>
        </p:spPr>
        <p:txBody>
          <a:bodyPr wrap="square" rtlCol="0">
            <a:spAutoFit/>
          </a:bodyPr>
          <a:lstStyle/>
          <a:p>
            <a:pPr algn="ctr"/>
            <a:r>
              <a:rPr lang="es-CO" sz="1400" b="1" dirty="0" smtClean="0"/>
              <a:t>45% especificaciones de 1ª generación</a:t>
            </a:r>
            <a:endParaRPr lang="es-CO" sz="1400" b="1" dirty="0"/>
          </a:p>
        </p:txBody>
      </p:sp>
      <p:sp>
        <p:nvSpPr>
          <p:cNvPr id="84" name="83 CuadroTexto"/>
          <p:cNvSpPr txBox="1"/>
          <p:nvPr/>
        </p:nvSpPr>
        <p:spPr>
          <a:xfrm>
            <a:off x="5506794" y="4005064"/>
            <a:ext cx="1801510" cy="523220"/>
          </a:xfrm>
          <a:prstGeom prst="rect">
            <a:avLst/>
          </a:prstGeom>
          <a:solidFill>
            <a:schemeClr val="bg1"/>
          </a:solidFill>
        </p:spPr>
        <p:txBody>
          <a:bodyPr wrap="square" rtlCol="0">
            <a:spAutoFit/>
          </a:bodyPr>
          <a:lstStyle/>
          <a:p>
            <a:pPr algn="ctr"/>
            <a:r>
              <a:rPr lang="es-CO" sz="1400" b="1" dirty="0" smtClean="0"/>
              <a:t>46% </a:t>
            </a:r>
            <a:r>
              <a:rPr lang="es-CO" sz="1400" b="1" dirty="0" err="1" smtClean="0"/>
              <a:t>especif</a:t>
            </a:r>
            <a:r>
              <a:rPr lang="es-CO" sz="1400" b="1" dirty="0" smtClean="0"/>
              <a:t>. </a:t>
            </a:r>
            <a:br>
              <a:rPr lang="es-CO" sz="1400" b="1" dirty="0" smtClean="0"/>
            </a:br>
            <a:r>
              <a:rPr lang="es-CO" sz="1400" b="1" dirty="0" smtClean="0"/>
              <a:t>de 2ª generación</a:t>
            </a:r>
            <a:endParaRPr lang="es-CO" sz="1400" b="1" dirty="0"/>
          </a:p>
        </p:txBody>
      </p:sp>
      <p:sp>
        <p:nvSpPr>
          <p:cNvPr id="85" name="84 CuadroTexto"/>
          <p:cNvSpPr txBox="1"/>
          <p:nvPr/>
        </p:nvSpPr>
        <p:spPr>
          <a:xfrm>
            <a:off x="7288736" y="3985900"/>
            <a:ext cx="1675752" cy="523220"/>
          </a:xfrm>
          <a:prstGeom prst="rect">
            <a:avLst/>
          </a:prstGeom>
          <a:solidFill>
            <a:schemeClr val="bg1"/>
          </a:solidFill>
        </p:spPr>
        <p:txBody>
          <a:bodyPr wrap="square" rtlCol="0">
            <a:spAutoFit/>
          </a:bodyPr>
          <a:lstStyle/>
          <a:p>
            <a:pPr algn="ctr"/>
            <a:r>
              <a:rPr lang="es-CO" sz="1400" b="1" dirty="0" smtClean="0"/>
              <a:t>9 % </a:t>
            </a:r>
            <a:r>
              <a:rPr lang="es-CO" sz="1400" b="1" dirty="0" err="1" smtClean="0"/>
              <a:t>especif</a:t>
            </a:r>
            <a:r>
              <a:rPr lang="es-CO" sz="1400" b="1" dirty="0" smtClean="0"/>
              <a:t>.  de 3ª generación</a:t>
            </a:r>
            <a:endParaRPr lang="es-CO" sz="1400" b="1" dirty="0"/>
          </a:p>
        </p:txBody>
      </p:sp>
      <p:sp>
        <p:nvSpPr>
          <p:cNvPr id="7" name="6 Elipse"/>
          <p:cNvSpPr/>
          <p:nvPr/>
        </p:nvSpPr>
        <p:spPr>
          <a:xfrm>
            <a:off x="3059832" y="3899619"/>
            <a:ext cx="2304256" cy="628665"/>
          </a:xfrm>
          <a:prstGeom prst="ellipse">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6" name="85 Elipse"/>
          <p:cNvSpPr/>
          <p:nvPr/>
        </p:nvSpPr>
        <p:spPr>
          <a:xfrm>
            <a:off x="5506794" y="3933056"/>
            <a:ext cx="1801510" cy="628665"/>
          </a:xfrm>
          <a:prstGeom prst="ellipse">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098" name="Picture 2" descr="http://www.unimetropolitanademonterrey.edu.mx/images/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4915906"/>
            <a:ext cx="2168347" cy="1626261"/>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http://www.unimetropolitanademonterrey.edu.mx/images/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1965" y="4915907"/>
            <a:ext cx="2168347" cy="16814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d.keepcalm-o-matic.co.uk/i/keep-calm-and-keep-working-hard-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542" t="18922" r="6204" b="4488"/>
          <a:stretch/>
        </p:blipFill>
        <p:spPr bwMode="auto">
          <a:xfrm>
            <a:off x="7164288" y="4725143"/>
            <a:ext cx="1771777" cy="1872209"/>
          </a:xfrm>
          <a:prstGeom prst="rect">
            <a:avLst/>
          </a:prstGeom>
          <a:noFill/>
          <a:extLst>
            <a:ext uri="{909E8E84-426E-40DD-AFC4-6F175D3DCCD1}">
              <a14:hiddenFill xmlns:a14="http://schemas.microsoft.com/office/drawing/2010/main">
                <a:solidFill>
                  <a:srgbClr val="FFFFFF"/>
                </a:solidFill>
              </a14:hiddenFill>
            </a:ext>
          </a:extLst>
        </p:spPr>
      </p:pic>
      <p:sp>
        <p:nvSpPr>
          <p:cNvPr id="90" name="89 CuadroTexto"/>
          <p:cNvSpPr txBox="1"/>
          <p:nvPr/>
        </p:nvSpPr>
        <p:spPr>
          <a:xfrm>
            <a:off x="7380312" y="3789040"/>
            <a:ext cx="1416663" cy="215444"/>
          </a:xfrm>
          <a:prstGeom prst="rect">
            <a:avLst/>
          </a:prstGeom>
          <a:solidFill>
            <a:schemeClr val="bg1"/>
          </a:solidFill>
        </p:spPr>
        <p:txBody>
          <a:bodyPr wrap="square" lIns="0" tIns="0" rIns="0" bIns="0" rtlCol="0">
            <a:spAutoFit/>
          </a:bodyPr>
          <a:lstStyle/>
          <a:p>
            <a:pPr algn="ctr"/>
            <a:endParaRPr lang="es-CO" sz="1400" dirty="0"/>
          </a:p>
        </p:txBody>
      </p:sp>
      <p:sp>
        <p:nvSpPr>
          <p:cNvPr id="91" name="90 CuadroTexto"/>
          <p:cNvSpPr txBox="1"/>
          <p:nvPr/>
        </p:nvSpPr>
        <p:spPr>
          <a:xfrm>
            <a:off x="7380312" y="4509700"/>
            <a:ext cx="1416663" cy="215444"/>
          </a:xfrm>
          <a:prstGeom prst="rect">
            <a:avLst/>
          </a:prstGeom>
          <a:solidFill>
            <a:schemeClr val="bg1"/>
          </a:solidFill>
        </p:spPr>
        <p:txBody>
          <a:bodyPr wrap="square" lIns="0" tIns="0" rIns="0" bIns="0" rtlCol="0">
            <a:spAutoFit/>
          </a:bodyPr>
          <a:lstStyle/>
          <a:p>
            <a:pPr algn="ctr"/>
            <a:endParaRPr lang="es-CO" sz="1400" dirty="0"/>
          </a:p>
        </p:txBody>
      </p:sp>
      <p:sp>
        <p:nvSpPr>
          <p:cNvPr id="87" name="86 Elipse"/>
          <p:cNvSpPr/>
          <p:nvPr/>
        </p:nvSpPr>
        <p:spPr>
          <a:xfrm>
            <a:off x="7283964" y="3869432"/>
            <a:ext cx="1680524" cy="628665"/>
          </a:xfrm>
          <a:prstGeom prst="ellipse">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9034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4" grpId="0" animBg="1"/>
      <p:bldP spid="85" grpId="0" animBg="1"/>
      <p:bldP spid="7" grpId="0" animBg="1"/>
      <p:bldP spid="86" grpId="0" animBg="1"/>
      <p:bldP spid="91" grpId="0" animBg="1"/>
      <p:bldP spid="8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S" sz="2800" dirty="0" smtClean="0"/>
              <a:t>Algunas conclusiones:</a:t>
            </a:r>
          </a:p>
          <a:p>
            <a:pPr lvl="1" algn="just"/>
            <a:endParaRPr lang="es-ES" sz="2400" dirty="0" smtClean="0"/>
          </a:p>
          <a:p>
            <a:pPr lvl="1" algn="just"/>
            <a:r>
              <a:rPr lang="es-ES" sz="2400" dirty="0" smtClean="0"/>
              <a:t>Situación: Consolidando 2ª generación IDE</a:t>
            </a:r>
          </a:p>
          <a:p>
            <a:pPr algn="just"/>
            <a:endParaRPr lang="es-ES" sz="1000" dirty="0"/>
          </a:p>
          <a:p>
            <a:pPr lvl="1" algn="just"/>
            <a:r>
              <a:rPr lang="es-ES" sz="2400" dirty="0" smtClean="0"/>
              <a:t>Nuevas tendencias IDE</a:t>
            </a:r>
          </a:p>
          <a:p>
            <a:pPr lvl="2" algn="just"/>
            <a:r>
              <a:rPr lang="es-ES" sz="2200" dirty="0" smtClean="0"/>
              <a:t>Se identifica falta </a:t>
            </a:r>
            <a:r>
              <a:rPr lang="es-ES" sz="2200" dirty="0"/>
              <a:t>de conocimiento</a:t>
            </a:r>
          </a:p>
          <a:p>
            <a:pPr algn="just"/>
            <a:endParaRPr lang="es-ES" sz="1000" dirty="0" smtClean="0"/>
          </a:p>
          <a:p>
            <a:pPr lvl="1" algn="just"/>
            <a:r>
              <a:rPr lang="es-ES" sz="2400" dirty="0" smtClean="0"/>
              <a:t>Indicadores IDE</a:t>
            </a:r>
          </a:p>
          <a:p>
            <a:pPr lvl="2" algn="just"/>
            <a:r>
              <a:rPr lang="es-ES" sz="2200" dirty="0" smtClean="0"/>
              <a:t>Se identifica falta </a:t>
            </a:r>
            <a:r>
              <a:rPr lang="es-ES" sz="2200" dirty="0"/>
              <a:t>de mecanismos </a:t>
            </a:r>
            <a:r>
              <a:rPr lang="es-ES" sz="2200" dirty="0" smtClean="0"/>
              <a:t>adecuados</a:t>
            </a:r>
            <a:endParaRPr lang="es-ES" sz="2200" dirty="0"/>
          </a:p>
        </p:txBody>
      </p:sp>
      <p:sp>
        <p:nvSpPr>
          <p:cNvPr id="2" name="1 Título"/>
          <p:cNvSpPr>
            <a:spLocks noGrp="1"/>
          </p:cNvSpPr>
          <p:nvPr>
            <p:ph type="title"/>
          </p:nvPr>
        </p:nvSpPr>
        <p:spPr/>
        <p:txBody>
          <a:bodyPr/>
          <a:lstStyle/>
          <a:p>
            <a:pPr algn="l"/>
            <a:r>
              <a:rPr lang="en-US" dirty="0" smtClean="0"/>
              <a:t>Estado del arte</a:t>
            </a:r>
            <a:endParaRPr lang="en-US" dirty="0"/>
          </a:p>
        </p:txBody>
      </p:sp>
    </p:spTree>
    <p:extLst>
      <p:ext uri="{BB962C8B-B14F-4D97-AF65-F5344CB8AC3E}">
        <p14:creationId xmlns:p14="http://schemas.microsoft.com/office/powerpoint/2010/main" val="3025135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CO"/>
          </a:p>
        </p:txBody>
      </p:sp>
      <p:sp>
        <p:nvSpPr>
          <p:cNvPr id="3" name="2 Título"/>
          <p:cNvSpPr>
            <a:spLocks noGrp="1"/>
          </p:cNvSpPr>
          <p:nvPr>
            <p:ph type="title"/>
          </p:nvPr>
        </p:nvSpPr>
        <p:spPr/>
        <p:txBody>
          <a:bodyPr/>
          <a:lstStyle/>
          <a:p>
            <a:endParaRPr lang="es-CO"/>
          </a:p>
        </p:txBody>
      </p:sp>
      <p:grpSp>
        <p:nvGrpSpPr>
          <p:cNvPr id="4" name="3 Grupo"/>
          <p:cNvGrpSpPr/>
          <p:nvPr/>
        </p:nvGrpSpPr>
        <p:grpSpPr>
          <a:xfrm>
            <a:off x="712489" y="1556792"/>
            <a:ext cx="7819951" cy="4222050"/>
            <a:chOff x="755576" y="1700808"/>
            <a:chExt cx="7819951" cy="4222050"/>
          </a:xfrm>
        </p:grpSpPr>
        <p:pic>
          <p:nvPicPr>
            <p:cNvPr id="5" name="Picture 4" descr="http://vis4.net/blog/wp-content/uploads/2011/10/facebook-friendships.png"/>
            <p:cNvPicPr>
              <a:picLocks noChangeAspect="1" noChangeArrowheads="1"/>
            </p:cNvPicPr>
            <p:nvPr/>
          </p:nvPicPr>
          <p:blipFill>
            <a:blip r:embed="rId2" cstate="print"/>
            <a:srcRect/>
            <a:stretch>
              <a:fillRect/>
            </a:stretch>
          </p:blipFill>
          <p:spPr bwMode="auto">
            <a:xfrm>
              <a:off x="755576" y="1700808"/>
              <a:ext cx="7806772" cy="3888432"/>
            </a:xfrm>
            <a:prstGeom prst="rect">
              <a:avLst/>
            </a:prstGeom>
            <a:noFill/>
          </p:spPr>
        </p:pic>
        <p:sp>
          <p:nvSpPr>
            <p:cNvPr id="6" name="5 CuadroTexto"/>
            <p:cNvSpPr txBox="1"/>
            <p:nvPr/>
          </p:nvSpPr>
          <p:spPr>
            <a:xfrm>
              <a:off x="5164016" y="5661248"/>
              <a:ext cx="3411511" cy="261610"/>
            </a:xfrm>
            <a:prstGeom prst="rect">
              <a:avLst/>
            </a:prstGeom>
            <a:noFill/>
          </p:spPr>
          <p:txBody>
            <a:bodyPr wrap="none" rtlCol="0">
              <a:spAutoFit/>
            </a:bodyPr>
            <a:lstStyle/>
            <a:p>
              <a:r>
                <a:rPr lang="es-CO" sz="1100" dirty="0" smtClean="0"/>
                <a:t>http://</a:t>
              </a:r>
              <a:r>
                <a:rPr lang="es-CO" sz="1100" i="1" dirty="0" smtClean="0"/>
                <a:t>vis4.net/blog/posts/facebook-internet</a:t>
              </a:r>
              <a:r>
                <a:rPr lang="es-CO" sz="1100" dirty="0" smtClean="0"/>
                <a:t>/</a:t>
              </a:r>
              <a:endParaRPr lang="es-CO" sz="1100" dirty="0"/>
            </a:p>
          </p:txBody>
        </p:sp>
      </p:grpSp>
    </p:spTree>
    <p:extLst>
      <p:ext uri="{BB962C8B-B14F-4D97-AF65-F5344CB8AC3E}">
        <p14:creationId xmlns:p14="http://schemas.microsoft.com/office/powerpoint/2010/main" val="2299614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EC" sz="2800" dirty="0" smtClean="0"/>
          </a:p>
          <a:p>
            <a:pPr marL="0" indent="0">
              <a:buNone/>
            </a:pPr>
            <a:endParaRPr lang="es-EC" sz="2800" dirty="0"/>
          </a:p>
          <a:p>
            <a:pPr marL="0" indent="0" algn="ctr">
              <a:buNone/>
            </a:pPr>
            <a:r>
              <a:rPr lang="es-EC" sz="2800" dirty="0" smtClean="0">
                <a:solidFill>
                  <a:schemeClr val="bg1">
                    <a:lumMod val="65000"/>
                  </a:schemeClr>
                </a:solidFill>
              </a:rPr>
              <a:t>Estudiar </a:t>
            </a:r>
            <a:r>
              <a:rPr lang="es-EC" sz="2800" dirty="0">
                <a:solidFill>
                  <a:schemeClr val="bg1">
                    <a:lumMod val="65000"/>
                  </a:schemeClr>
                </a:solidFill>
              </a:rPr>
              <a:t>la implementación de las nuevas </a:t>
            </a:r>
            <a:r>
              <a:rPr lang="es-EC" sz="2800" dirty="0" smtClean="0">
                <a:solidFill>
                  <a:schemeClr val="bg1">
                    <a:lumMod val="65000"/>
                  </a:schemeClr>
                </a:solidFill>
              </a:rPr>
              <a:t>tendencias en </a:t>
            </a:r>
            <a:r>
              <a:rPr lang="es-EC" sz="2800" dirty="0">
                <a:solidFill>
                  <a:schemeClr val="bg1">
                    <a:lumMod val="65000"/>
                  </a:schemeClr>
                </a:solidFill>
              </a:rPr>
              <a:t>IDE </a:t>
            </a:r>
            <a:r>
              <a:rPr lang="es-EC" sz="2800" dirty="0" smtClean="0">
                <a:solidFill>
                  <a:schemeClr val="bg1">
                    <a:lumMod val="65000"/>
                  </a:schemeClr>
                </a:solidFill>
              </a:rPr>
              <a:t>en el </a:t>
            </a:r>
            <a:r>
              <a:rPr lang="es-EC" sz="2800" dirty="0">
                <a:solidFill>
                  <a:schemeClr val="bg1">
                    <a:lumMod val="65000"/>
                  </a:schemeClr>
                </a:solidFill>
              </a:rPr>
              <a:t>contexto </a:t>
            </a:r>
            <a:r>
              <a:rPr lang="es-EC" sz="2800" dirty="0" smtClean="0">
                <a:solidFill>
                  <a:schemeClr val="bg1">
                    <a:lumMod val="65000"/>
                  </a:schemeClr>
                </a:solidFill>
              </a:rPr>
              <a:t>Latinoamericano</a:t>
            </a:r>
          </a:p>
          <a:p>
            <a:pPr marL="0" indent="0" algn="ctr">
              <a:buNone/>
            </a:pPr>
            <a:endParaRPr lang="es-EC" sz="2800" dirty="0"/>
          </a:p>
          <a:p>
            <a:pPr marL="0" lvl="1" indent="0" algn="ctr">
              <a:buNone/>
            </a:pPr>
            <a:r>
              <a:rPr lang="es-ES_tradnl" sz="2400" b="1" dirty="0" smtClean="0">
                <a:solidFill>
                  <a:schemeClr val="bg1">
                    <a:lumMod val="65000"/>
                  </a:schemeClr>
                </a:solidFill>
                <a:latin typeface="Cambria" pitchFamily="18" charset="0"/>
              </a:rPr>
              <a:t>Identificar el </a:t>
            </a:r>
            <a:r>
              <a:rPr lang="es-ES_tradnl" sz="2400" b="1" dirty="0">
                <a:solidFill>
                  <a:schemeClr val="bg1">
                    <a:lumMod val="65000"/>
                  </a:schemeClr>
                </a:solidFill>
                <a:latin typeface="Cambria" pitchFamily="18" charset="0"/>
              </a:rPr>
              <a:t>estado del arte en Latinoamérica</a:t>
            </a:r>
          </a:p>
          <a:p>
            <a:pPr marL="0" lvl="1" indent="0" algn="ctr">
              <a:buNone/>
            </a:pPr>
            <a:r>
              <a:rPr lang="es-ES_tradnl" sz="2400" b="1" dirty="0" smtClean="0">
                <a:latin typeface="Cambria" pitchFamily="18" charset="0"/>
              </a:rPr>
              <a:t>Recopilar indicadores </a:t>
            </a:r>
            <a:r>
              <a:rPr lang="es-ES_tradnl" sz="2400" b="1" dirty="0">
                <a:latin typeface="Cambria" pitchFamily="18" charset="0"/>
              </a:rPr>
              <a:t>de </a:t>
            </a:r>
            <a:r>
              <a:rPr lang="es-ES_tradnl" sz="2400" b="1" dirty="0" smtClean="0">
                <a:latin typeface="Cambria" pitchFamily="18" charset="0"/>
              </a:rPr>
              <a:t>seguimiento</a:t>
            </a:r>
          </a:p>
          <a:p>
            <a:pPr marL="0" lvl="1" indent="0" algn="ctr">
              <a:buNone/>
            </a:pPr>
            <a:r>
              <a:rPr lang="es-ES_tradnl" sz="2400" b="1" dirty="0" smtClean="0">
                <a:solidFill>
                  <a:schemeClr val="bg1">
                    <a:lumMod val="65000"/>
                  </a:schemeClr>
                </a:solidFill>
                <a:latin typeface="Cambria" pitchFamily="18" charset="0"/>
              </a:rPr>
              <a:t>Desarrollar </a:t>
            </a:r>
            <a:r>
              <a:rPr lang="es-ES_tradnl" sz="2400" b="1" dirty="0">
                <a:solidFill>
                  <a:schemeClr val="bg1">
                    <a:lumMod val="65000"/>
                  </a:schemeClr>
                </a:solidFill>
                <a:latin typeface="Cambria" pitchFamily="18" charset="0"/>
              </a:rPr>
              <a:t>prototipos de nuevas tendencias</a:t>
            </a:r>
          </a:p>
          <a:p>
            <a:pPr marL="457200" indent="-457200" algn="ctr">
              <a:buFont typeface="Arial" panose="020B0604020202020204" pitchFamily="34" charset="0"/>
              <a:buChar char="•"/>
            </a:pPr>
            <a:endParaRPr lang="es-EC" sz="2800" dirty="0" smtClean="0"/>
          </a:p>
          <a:p>
            <a:pPr marL="0" indent="0">
              <a:buNone/>
            </a:pPr>
            <a:endParaRPr lang="es-EC" dirty="0"/>
          </a:p>
        </p:txBody>
      </p:sp>
      <p:sp>
        <p:nvSpPr>
          <p:cNvPr id="6" name="5 Título"/>
          <p:cNvSpPr>
            <a:spLocks noGrp="1"/>
          </p:cNvSpPr>
          <p:nvPr>
            <p:ph type="title"/>
          </p:nvPr>
        </p:nvSpPr>
        <p:spPr/>
        <p:txBody>
          <a:bodyPr/>
          <a:lstStyle/>
          <a:p>
            <a:pPr algn="l"/>
            <a:r>
              <a:rPr lang="es-CO" dirty="0" smtClean="0"/>
              <a:t>Objetivos específicos</a:t>
            </a:r>
            <a:endParaRPr lang="es-CO" dirty="0"/>
          </a:p>
        </p:txBody>
      </p:sp>
      <p:pic>
        <p:nvPicPr>
          <p:cNvPr id="9" name="Shape 2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10852" y="941266"/>
            <a:ext cx="547455" cy="975566"/>
          </a:xfrm>
          <a:prstGeom prst="rect">
            <a:avLst/>
          </a:prstGeom>
          <a:noFill/>
          <a:ln>
            <a:noFill/>
          </a:ln>
        </p:spPr>
      </p:pic>
      <p:pic>
        <p:nvPicPr>
          <p:cNvPr id="11" name="Shape 27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47864" y="1033004"/>
            <a:ext cx="449331" cy="792089"/>
          </a:xfrm>
          <a:prstGeom prst="rect">
            <a:avLst/>
          </a:prstGeom>
          <a:noFill/>
          <a:ln>
            <a:noFill/>
          </a:ln>
        </p:spPr>
      </p:pic>
      <p:pic>
        <p:nvPicPr>
          <p:cNvPr id="12" name="Shape 27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9395" y="1006210"/>
            <a:ext cx="968789" cy="845676"/>
          </a:xfrm>
          <a:prstGeom prst="rect">
            <a:avLst/>
          </a:prstGeom>
          <a:noFill/>
          <a:ln>
            <a:noFill/>
          </a:ln>
        </p:spPr>
      </p:pic>
    </p:spTree>
    <p:extLst>
      <p:ext uri="{BB962C8B-B14F-4D97-AF65-F5344CB8AC3E}">
        <p14:creationId xmlns:p14="http://schemas.microsoft.com/office/powerpoint/2010/main" val="2126602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063277"/>
            <a:ext cx="8229600" cy="4525963"/>
          </a:xfrm>
        </p:spPr>
        <p:txBody>
          <a:bodyPr>
            <a:normAutofit/>
          </a:bodyPr>
          <a:lstStyle/>
          <a:p>
            <a:pPr algn="just"/>
            <a:r>
              <a:rPr lang="es-CO" sz="2000" dirty="0"/>
              <a:t>La evaluación de las </a:t>
            </a:r>
            <a:r>
              <a:rPr lang="es-CO" sz="2000" dirty="0" smtClean="0"/>
              <a:t>IDE </a:t>
            </a:r>
            <a:r>
              <a:rPr lang="es-CO" sz="2000" dirty="0"/>
              <a:t>puede entenderse como la conducta intencional (individual, organizacional o sistémica) medida mediante un proceso en el que se recolectan datos para evaluar lo sucedido en </a:t>
            </a:r>
            <a:r>
              <a:rPr lang="es-CO" sz="2000" dirty="0" smtClean="0"/>
              <a:t>comparación.</a:t>
            </a:r>
          </a:p>
          <a:p>
            <a:pPr marL="393192" lvl="1" indent="0" algn="r">
              <a:buNone/>
            </a:pPr>
            <a:r>
              <a:rPr lang="es-CO" sz="1600" dirty="0" smtClean="0">
                <a:solidFill>
                  <a:schemeClr val="tx1">
                    <a:lumMod val="50000"/>
                    <a:lumOff val="50000"/>
                  </a:schemeClr>
                </a:solidFill>
              </a:rPr>
              <a:t>(</a:t>
            </a:r>
            <a:r>
              <a:rPr lang="es-CO" sz="1600" dirty="0" err="1" smtClean="0">
                <a:solidFill>
                  <a:schemeClr val="tx1">
                    <a:lumMod val="50000"/>
                    <a:lumOff val="50000"/>
                  </a:schemeClr>
                </a:solidFill>
              </a:rPr>
              <a:t>Rajabifard</a:t>
            </a:r>
            <a:r>
              <a:rPr lang="es-CO" sz="1600" dirty="0" smtClean="0">
                <a:solidFill>
                  <a:schemeClr val="tx1">
                    <a:lumMod val="50000"/>
                    <a:lumOff val="50000"/>
                  </a:schemeClr>
                </a:solidFill>
              </a:rPr>
              <a:t>, et al 2002)</a:t>
            </a:r>
            <a:endParaRPr lang="es-CO" sz="1600" dirty="0"/>
          </a:p>
        </p:txBody>
      </p:sp>
      <p:sp>
        <p:nvSpPr>
          <p:cNvPr id="9" name="8 Rectángulo"/>
          <p:cNvSpPr/>
          <p:nvPr/>
        </p:nvSpPr>
        <p:spPr>
          <a:xfrm>
            <a:off x="251520" y="3928987"/>
            <a:ext cx="4161799" cy="17918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Rectángulo"/>
          <p:cNvSpPr/>
          <p:nvPr/>
        </p:nvSpPr>
        <p:spPr>
          <a:xfrm>
            <a:off x="4759237" y="3911829"/>
            <a:ext cx="4161799" cy="22958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CuadroTexto"/>
          <p:cNvSpPr txBox="1"/>
          <p:nvPr/>
        </p:nvSpPr>
        <p:spPr>
          <a:xfrm>
            <a:off x="179512" y="2919134"/>
            <a:ext cx="4377823" cy="830997"/>
          </a:xfrm>
          <a:prstGeom prst="rect">
            <a:avLst/>
          </a:prstGeom>
          <a:noFill/>
        </p:spPr>
        <p:txBody>
          <a:bodyPr wrap="square" rtlCol="0">
            <a:spAutoFit/>
          </a:bodyPr>
          <a:lstStyle/>
          <a:p>
            <a:pPr algn="ctr"/>
            <a:r>
              <a:rPr lang="es-CO" sz="1600" u="sng" dirty="0" smtClean="0">
                <a:effectLst>
                  <a:outerShdw blurRad="38100" dist="38100" dir="2700000" algn="tl">
                    <a:srgbClr val="000000">
                      <a:alpha val="43137"/>
                    </a:srgbClr>
                  </a:outerShdw>
                </a:effectLst>
              </a:rPr>
              <a:t>Indicadores tradicionales</a:t>
            </a:r>
            <a:endParaRPr lang="es-CO" sz="1600" dirty="0" smtClean="0"/>
          </a:p>
          <a:p>
            <a:pPr algn="ctr"/>
            <a:r>
              <a:rPr lang="es-CO" sz="1600" dirty="0" smtClean="0"/>
              <a:t>Efectividad, eficiencia y/o eficacia de productos y servicios (calidad)   </a:t>
            </a:r>
            <a:endParaRPr lang="es-CO" sz="1600" dirty="0"/>
          </a:p>
        </p:txBody>
      </p:sp>
      <p:sp>
        <p:nvSpPr>
          <p:cNvPr id="6" name="5 CuadroTexto"/>
          <p:cNvSpPr txBox="1"/>
          <p:nvPr/>
        </p:nvSpPr>
        <p:spPr>
          <a:xfrm>
            <a:off x="251520" y="3928988"/>
            <a:ext cx="4104456" cy="2308324"/>
          </a:xfrm>
          <a:prstGeom prst="rect">
            <a:avLst/>
          </a:prstGeom>
          <a:noFill/>
        </p:spPr>
        <p:txBody>
          <a:bodyPr wrap="square" rtlCol="0">
            <a:spAutoFit/>
          </a:bodyPr>
          <a:lstStyle/>
          <a:p>
            <a:pPr marL="285750" indent="-285750" algn="just">
              <a:buFont typeface="Arial" pitchFamily="34" charset="0"/>
              <a:buChar char="•"/>
            </a:pPr>
            <a:r>
              <a:rPr lang="es-CO" sz="1600" dirty="0" smtClean="0"/>
              <a:t>Performance de productos PBM</a:t>
            </a:r>
          </a:p>
          <a:p>
            <a:pPr marL="285750" indent="-285750">
              <a:buFont typeface="Arial" pitchFamily="34" charset="0"/>
              <a:buChar char="•"/>
            </a:pPr>
            <a:r>
              <a:rPr lang="es-CO" sz="1600" dirty="0" smtClean="0"/>
              <a:t>Estado y desarrollo (INSPIRE): </a:t>
            </a:r>
            <a:r>
              <a:rPr lang="es-CO" sz="1600" dirty="0"/>
              <a:t>describir, monitorear y analizar </a:t>
            </a:r>
            <a:r>
              <a:rPr lang="es-CO" sz="1600" dirty="0" smtClean="0"/>
              <a:t>actividades</a:t>
            </a:r>
          </a:p>
          <a:p>
            <a:pPr marL="285750" indent="-285750">
              <a:buFont typeface="Arial" pitchFamily="34" charset="0"/>
              <a:buChar char="•"/>
            </a:pPr>
            <a:r>
              <a:rPr lang="es-CO" sz="1600" dirty="0"/>
              <a:t>D</a:t>
            </a:r>
            <a:r>
              <a:rPr lang="es-CO" sz="1600" dirty="0" smtClean="0"/>
              <a:t>esarrollo </a:t>
            </a:r>
            <a:r>
              <a:rPr lang="es-CO" sz="1600" dirty="0"/>
              <a:t>de los </a:t>
            </a:r>
            <a:r>
              <a:rPr lang="es-CO" sz="1600" i="1" dirty="0" err="1" smtClean="0"/>
              <a:t>Clearinghouse</a:t>
            </a:r>
            <a:r>
              <a:rPr lang="es-CO" sz="1600" dirty="0" smtClean="0"/>
              <a:t>: componentes tecnológicos</a:t>
            </a:r>
          </a:p>
          <a:p>
            <a:pPr marL="285750" indent="-285750">
              <a:buFont typeface="Arial" pitchFamily="34" charset="0"/>
              <a:buChar char="•"/>
            </a:pPr>
            <a:r>
              <a:rPr lang="es-CO" sz="1600" dirty="0" smtClean="0"/>
              <a:t>Cumplimiento de estándares</a:t>
            </a:r>
          </a:p>
          <a:p>
            <a:pPr marL="285750" indent="-285750">
              <a:buFont typeface="Arial" pitchFamily="34" charset="0"/>
              <a:buChar char="•"/>
            </a:pPr>
            <a:endParaRPr lang="es-CO" sz="1600" dirty="0" smtClean="0"/>
          </a:p>
          <a:p>
            <a:pPr algn="ctr"/>
            <a:r>
              <a:rPr lang="es-CO" sz="1600" dirty="0" smtClean="0">
                <a:effectLst>
                  <a:outerShdw blurRad="38100" dist="38100" dir="2700000" algn="tl">
                    <a:srgbClr val="000000">
                      <a:alpha val="43137"/>
                    </a:srgbClr>
                  </a:outerShdw>
                </a:effectLst>
              </a:rPr>
              <a:t>Ex ante </a:t>
            </a:r>
            <a:endParaRPr lang="es-CO" sz="1600" dirty="0">
              <a:effectLst>
                <a:outerShdw blurRad="38100" dist="38100" dir="2700000" algn="tl">
                  <a:srgbClr val="000000">
                    <a:alpha val="43137"/>
                  </a:srgbClr>
                </a:outerShdw>
              </a:effectLst>
            </a:endParaRPr>
          </a:p>
        </p:txBody>
      </p:sp>
      <p:sp>
        <p:nvSpPr>
          <p:cNvPr id="7" name="6 CuadroTexto"/>
          <p:cNvSpPr txBox="1"/>
          <p:nvPr/>
        </p:nvSpPr>
        <p:spPr>
          <a:xfrm>
            <a:off x="5004048" y="2924944"/>
            <a:ext cx="3628955" cy="830997"/>
          </a:xfrm>
          <a:prstGeom prst="rect">
            <a:avLst/>
          </a:prstGeom>
          <a:noFill/>
        </p:spPr>
        <p:txBody>
          <a:bodyPr wrap="square" rtlCol="0">
            <a:spAutoFit/>
          </a:bodyPr>
          <a:lstStyle/>
          <a:p>
            <a:pPr algn="ctr"/>
            <a:r>
              <a:rPr lang="es-CO" sz="1600" u="sng" dirty="0" smtClean="0">
                <a:effectLst>
                  <a:outerShdw blurRad="38100" dist="38100" dir="2700000" algn="tl">
                    <a:srgbClr val="000000">
                      <a:alpha val="43137"/>
                    </a:srgbClr>
                  </a:outerShdw>
                </a:effectLst>
              </a:rPr>
              <a:t>Indicadores de nueva generación</a:t>
            </a:r>
            <a:endParaRPr lang="es-CO" sz="1600" dirty="0" smtClean="0">
              <a:effectLst>
                <a:outerShdw blurRad="38100" dist="38100" dir="2700000" algn="tl">
                  <a:srgbClr val="000000">
                    <a:alpha val="43137"/>
                  </a:srgbClr>
                </a:outerShdw>
              </a:effectLst>
            </a:endParaRPr>
          </a:p>
          <a:p>
            <a:pPr algn="ctr"/>
            <a:r>
              <a:rPr lang="es-CO" sz="1600" dirty="0" smtClean="0"/>
              <a:t>Impacto y beneficio de los productos/servicios</a:t>
            </a:r>
          </a:p>
        </p:txBody>
      </p:sp>
      <p:sp>
        <p:nvSpPr>
          <p:cNvPr id="8" name="7 CuadroTexto"/>
          <p:cNvSpPr txBox="1"/>
          <p:nvPr/>
        </p:nvSpPr>
        <p:spPr>
          <a:xfrm>
            <a:off x="4932041" y="3910404"/>
            <a:ext cx="4032447" cy="3046988"/>
          </a:xfrm>
          <a:prstGeom prst="rect">
            <a:avLst/>
          </a:prstGeom>
          <a:noFill/>
        </p:spPr>
        <p:txBody>
          <a:bodyPr wrap="square" rtlCol="0">
            <a:spAutoFit/>
          </a:bodyPr>
          <a:lstStyle/>
          <a:p>
            <a:pPr marL="285750" indent="-285750">
              <a:buFont typeface="Arial" pitchFamily="34" charset="0"/>
              <a:buChar char="•"/>
            </a:pPr>
            <a:r>
              <a:rPr lang="es-CO" sz="1600" dirty="0"/>
              <a:t>Inclusión de la perspectiva del usuario</a:t>
            </a:r>
          </a:p>
          <a:p>
            <a:pPr marL="285750" indent="-285750">
              <a:buFont typeface="Arial" pitchFamily="34" charset="0"/>
              <a:buChar char="•"/>
            </a:pPr>
            <a:r>
              <a:rPr lang="es-CO" sz="1600" dirty="0"/>
              <a:t>Cumplimiento de metas y demandas  </a:t>
            </a:r>
          </a:p>
          <a:p>
            <a:pPr marL="285750" indent="-285750">
              <a:buFont typeface="Arial" pitchFamily="34" charset="0"/>
              <a:buChar char="•"/>
            </a:pPr>
            <a:r>
              <a:rPr lang="es-CO" sz="1600" dirty="0"/>
              <a:t>Participación/colaboración y gobernabilidad </a:t>
            </a:r>
          </a:p>
          <a:p>
            <a:pPr marL="285750" indent="-285750">
              <a:buFont typeface="Arial" pitchFamily="34" charset="0"/>
              <a:buChar char="•"/>
            </a:pPr>
            <a:r>
              <a:rPr lang="es-CO" sz="1600" dirty="0"/>
              <a:t>Uso/recuperación/accesibilidad </a:t>
            </a:r>
          </a:p>
          <a:p>
            <a:pPr marL="285750" indent="-285750">
              <a:buFont typeface="Arial" pitchFamily="34" charset="0"/>
              <a:buChar char="•"/>
            </a:pPr>
            <a:r>
              <a:rPr lang="es-CO" sz="1600" dirty="0"/>
              <a:t>Valor agregado</a:t>
            </a:r>
          </a:p>
          <a:p>
            <a:pPr marL="285750" indent="-285750">
              <a:buFont typeface="Arial" pitchFamily="34" charset="0"/>
              <a:buChar char="•"/>
            </a:pPr>
            <a:r>
              <a:rPr lang="es-CO" sz="1600" dirty="0"/>
              <a:t>Flujo de </a:t>
            </a:r>
            <a:r>
              <a:rPr lang="es-CO" sz="1600" dirty="0" smtClean="0"/>
              <a:t>información</a:t>
            </a:r>
          </a:p>
          <a:p>
            <a:pPr marL="285750" indent="-285750">
              <a:buFont typeface="Arial" pitchFamily="34" charset="0"/>
              <a:buChar char="•"/>
            </a:pPr>
            <a:endParaRPr lang="es-CO" sz="1600" dirty="0" smtClean="0"/>
          </a:p>
          <a:p>
            <a:pPr algn="ctr"/>
            <a:r>
              <a:rPr lang="es-CO" sz="1600" dirty="0" smtClean="0">
                <a:effectLst>
                  <a:outerShdw blurRad="38100" dist="38100" dir="2700000" algn="tl">
                    <a:srgbClr val="000000">
                      <a:alpha val="43137"/>
                    </a:srgbClr>
                  </a:outerShdw>
                </a:effectLst>
              </a:rPr>
              <a:t>Ex post</a:t>
            </a:r>
            <a:endParaRPr lang="es-CO" sz="1600" dirty="0">
              <a:effectLst>
                <a:outerShdw blurRad="38100" dist="38100" dir="2700000" algn="tl">
                  <a:srgbClr val="000000">
                    <a:alpha val="43137"/>
                  </a:srgbClr>
                </a:outerShdw>
              </a:effectLst>
            </a:endParaRPr>
          </a:p>
          <a:p>
            <a:endParaRPr lang="es-CO" sz="1600" dirty="0"/>
          </a:p>
        </p:txBody>
      </p:sp>
      <p:sp>
        <p:nvSpPr>
          <p:cNvPr id="11" name="1 Título"/>
          <p:cNvSpPr>
            <a:spLocks noGrp="1"/>
          </p:cNvSpPr>
          <p:nvPr>
            <p:ph type="title"/>
          </p:nvPr>
        </p:nvSpPr>
        <p:spPr/>
        <p:txBody>
          <a:bodyPr/>
          <a:lstStyle/>
          <a:p>
            <a:pPr algn="l"/>
            <a:r>
              <a:rPr lang="es-ES" dirty="0"/>
              <a:t>Indicadores </a:t>
            </a:r>
            <a:r>
              <a:rPr lang="es-ES" dirty="0" smtClean="0"/>
              <a:t>de nuevas </a:t>
            </a:r>
            <a:r>
              <a:rPr lang="es-ES" dirty="0"/>
              <a:t>tendencias</a:t>
            </a:r>
            <a:endParaRPr lang="en-US" dirty="0"/>
          </a:p>
        </p:txBody>
      </p:sp>
    </p:spTree>
    <p:extLst>
      <p:ext uri="{BB962C8B-B14F-4D97-AF65-F5344CB8AC3E}">
        <p14:creationId xmlns:p14="http://schemas.microsoft.com/office/powerpoint/2010/main" val="350899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600200"/>
            <a:ext cx="8568952" cy="4525963"/>
          </a:xfrm>
        </p:spPr>
        <p:txBody>
          <a:bodyPr/>
          <a:lstStyle/>
          <a:p>
            <a:pPr marL="0" indent="0">
              <a:buNone/>
            </a:pPr>
            <a:r>
              <a:rPr lang="es-ES" dirty="0" smtClean="0"/>
              <a:t>2 grandes dimensiones:</a:t>
            </a:r>
          </a:p>
          <a:p>
            <a:pPr marL="0" indent="0">
              <a:buNone/>
            </a:pPr>
            <a:endParaRPr lang="es-ES" sz="1500" dirty="0" smtClean="0"/>
          </a:p>
          <a:p>
            <a:pPr lvl="1"/>
            <a:r>
              <a:rPr lang="es-ES" b="1" dirty="0" smtClean="0"/>
              <a:t>Participación</a:t>
            </a:r>
          </a:p>
          <a:p>
            <a:pPr lvl="2" algn="just"/>
            <a:r>
              <a:rPr lang="es-ES" i="1" dirty="0" smtClean="0"/>
              <a:t>Diálogo</a:t>
            </a:r>
            <a:r>
              <a:rPr lang="es-ES" dirty="0" smtClean="0"/>
              <a:t>: Evaluación del diálogo entre productores y ciudadanos.</a:t>
            </a:r>
          </a:p>
          <a:p>
            <a:pPr lvl="2" algn="just"/>
            <a:r>
              <a:rPr lang="es-ES" i="1" dirty="0" smtClean="0"/>
              <a:t>Empoderamiento</a:t>
            </a:r>
            <a:r>
              <a:rPr lang="es-ES" dirty="0" smtClean="0"/>
              <a:t>: Disponibilidad de herramientas para participación ciudadana.</a:t>
            </a:r>
          </a:p>
          <a:p>
            <a:pPr lvl="2" algn="just"/>
            <a:endParaRPr lang="es-ES" sz="500" dirty="0" smtClean="0"/>
          </a:p>
          <a:p>
            <a:pPr lvl="1"/>
            <a:r>
              <a:rPr lang="es-ES" b="1" dirty="0" err="1" smtClean="0"/>
              <a:t>Dinamicidad</a:t>
            </a:r>
            <a:endParaRPr lang="es-ES" b="1" dirty="0" smtClean="0"/>
          </a:p>
          <a:p>
            <a:pPr lvl="2"/>
            <a:r>
              <a:rPr lang="es-ES" dirty="0" smtClean="0"/>
              <a:t>Capacidad de proveer datos dinámicos y en tiempo real.</a:t>
            </a:r>
          </a:p>
          <a:p>
            <a:pPr lvl="2"/>
            <a:endParaRPr lang="es-ES" dirty="0" smtClean="0"/>
          </a:p>
          <a:p>
            <a:pPr lvl="2"/>
            <a:endParaRPr lang="es-ES" dirty="0" smtClean="0"/>
          </a:p>
          <a:p>
            <a:pPr lvl="2"/>
            <a:endParaRPr lang="es-ES" dirty="0"/>
          </a:p>
        </p:txBody>
      </p:sp>
      <p:sp>
        <p:nvSpPr>
          <p:cNvPr id="5" name="1 Título"/>
          <p:cNvSpPr>
            <a:spLocks noGrp="1"/>
          </p:cNvSpPr>
          <p:nvPr>
            <p:ph type="title"/>
          </p:nvPr>
        </p:nvSpPr>
        <p:spPr>
          <a:xfrm>
            <a:off x="0" y="44624"/>
            <a:ext cx="9144000" cy="562074"/>
          </a:xfrm>
        </p:spPr>
        <p:txBody>
          <a:bodyPr/>
          <a:lstStyle/>
          <a:p>
            <a:pPr algn="l"/>
            <a:r>
              <a:rPr lang="es-ES" dirty="0"/>
              <a:t>Indicadores </a:t>
            </a:r>
            <a:r>
              <a:rPr lang="es-ES" dirty="0" smtClean="0"/>
              <a:t>de nuevas </a:t>
            </a:r>
            <a:r>
              <a:rPr lang="es-ES" dirty="0"/>
              <a:t>tendencias</a:t>
            </a:r>
            <a:endParaRPr lang="en-US" dirty="0"/>
          </a:p>
        </p:txBody>
      </p:sp>
    </p:spTree>
    <p:extLst>
      <p:ext uri="{BB962C8B-B14F-4D97-AF65-F5344CB8AC3E}">
        <p14:creationId xmlns:p14="http://schemas.microsoft.com/office/powerpoint/2010/main" val="3410671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6010" y="4013912"/>
            <a:ext cx="1259632" cy="114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2" descr="http://entertic.files.wordpress.com/2014/02/bubb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2564904"/>
            <a:ext cx="1050758" cy="129614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http://corresponsales.org/wp-content/uploads/internet65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47664" y="5228314"/>
            <a:ext cx="1152128" cy="86498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http://dnoticias.cl/wp-content/uploads/2014/03/internet.satelite.3.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220072" y="1085274"/>
            <a:ext cx="1652804" cy="9035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1" name="Picture 7" descr="http://www.colombia.travel/es/images/stories/galeria/bogota/bogota1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36296" y="908720"/>
            <a:ext cx="1588732" cy="10801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7" name="Picture 13" descr="http://www.geoeduc.com/es/wp-content/uploads/Icone-sbide-370x3701.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229005" y="989705"/>
            <a:ext cx="1487011" cy="9991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7" name="Picture 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16626" y="1988840"/>
            <a:ext cx="5947862" cy="4248472"/>
          </a:xfrm>
          <a:prstGeom prst="rect">
            <a:avLst/>
          </a:prstGeom>
          <a:noFill/>
          <a:ln w="9525">
            <a:noFill/>
            <a:miter lim="800000"/>
            <a:headEnd/>
            <a:tailEnd/>
          </a:ln>
        </p:spPr>
      </p:pic>
      <p:sp>
        <p:nvSpPr>
          <p:cNvPr id="11" name="10 Rectángulo"/>
          <p:cNvSpPr/>
          <p:nvPr/>
        </p:nvSpPr>
        <p:spPr>
          <a:xfrm>
            <a:off x="-108520" y="941819"/>
            <a:ext cx="3240360" cy="830997"/>
          </a:xfrm>
          <a:prstGeom prst="rect">
            <a:avLst/>
          </a:prstGeom>
        </p:spPr>
        <p:txBody>
          <a:bodyPr wrap="square">
            <a:spAutoFit/>
          </a:bodyPr>
          <a:lstStyle/>
          <a:p>
            <a:pPr algn="ctr"/>
            <a:r>
              <a:rPr lang="es-CO" sz="2400" b="1" dirty="0" smtClean="0"/>
              <a:t>Marco evaluativo propuesto</a:t>
            </a:r>
            <a:endParaRPr lang="es-CO" sz="2400" b="1" dirty="0"/>
          </a:p>
        </p:txBody>
      </p:sp>
      <p:sp>
        <p:nvSpPr>
          <p:cNvPr id="10" name="1 Título"/>
          <p:cNvSpPr>
            <a:spLocks noGrp="1"/>
          </p:cNvSpPr>
          <p:nvPr>
            <p:ph type="title"/>
          </p:nvPr>
        </p:nvSpPr>
        <p:spPr>
          <a:xfrm>
            <a:off x="0" y="44624"/>
            <a:ext cx="9144000" cy="562074"/>
          </a:xfrm>
        </p:spPr>
        <p:txBody>
          <a:bodyPr/>
          <a:lstStyle/>
          <a:p>
            <a:pPr algn="l"/>
            <a:r>
              <a:rPr lang="es-ES" dirty="0"/>
              <a:t>Indicadores </a:t>
            </a:r>
            <a:r>
              <a:rPr lang="es-ES" dirty="0" smtClean="0"/>
              <a:t>de nuevas </a:t>
            </a:r>
            <a:r>
              <a:rPr lang="es-ES" dirty="0"/>
              <a:t>tendencias</a:t>
            </a:r>
            <a:endParaRPr lang="en-US" dirty="0"/>
          </a:p>
        </p:txBody>
      </p:sp>
    </p:spTree>
    <p:extLst>
      <p:ext uri="{BB962C8B-B14F-4D97-AF65-F5344CB8AC3E}">
        <p14:creationId xmlns:p14="http://schemas.microsoft.com/office/powerpoint/2010/main" val="3901775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059832" y="332656"/>
            <a:ext cx="6084168" cy="6525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828" name="Picture 36"/>
          <p:cNvPicPr>
            <a:picLocks noChangeAspect="1" noChangeArrowheads="1"/>
          </p:cNvPicPr>
          <p:nvPr/>
        </p:nvPicPr>
        <p:blipFill>
          <a:blip r:embed="rId2" cstate="print"/>
          <a:srcRect/>
          <a:stretch>
            <a:fillRect/>
          </a:stretch>
        </p:blipFill>
        <p:spPr bwMode="auto">
          <a:xfrm>
            <a:off x="2627784" y="245809"/>
            <a:ext cx="6516216" cy="6612191"/>
          </a:xfrm>
          <a:prstGeom prst="rect">
            <a:avLst/>
          </a:prstGeom>
          <a:noFill/>
        </p:spPr>
      </p:pic>
      <p:sp>
        <p:nvSpPr>
          <p:cNvPr id="79" name="78 Flecha derecha"/>
          <p:cNvSpPr/>
          <p:nvPr/>
        </p:nvSpPr>
        <p:spPr>
          <a:xfrm>
            <a:off x="4644008" y="1412776"/>
            <a:ext cx="4248472" cy="4261123"/>
          </a:xfrm>
          <a:prstGeom prst="rightArrow">
            <a:avLst/>
          </a:prstGeom>
          <a:solidFill>
            <a:schemeClr val="accent1">
              <a:alpha val="42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Dirección de la evaluación </a:t>
            </a:r>
            <a:endParaRPr lang="en-US" dirty="0">
              <a:effectLst>
                <a:outerShdw blurRad="38100" dist="38100" dir="2700000" algn="tl">
                  <a:srgbClr val="000000">
                    <a:alpha val="43137"/>
                  </a:srgbClr>
                </a:outerShdw>
              </a:effectLst>
            </a:endParaRPr>
          </a:p>
        </p:txBody>
      </p:sp>
      <p:sp>
        <p:nvSpPr>
          <p:cNvPr id="80" name="79 Rectángulo"/>
          <p:cNvSpPr/>
          <p:nvPr/>
        </p:nvSpPr>
        <p:spPr>
          <a:xfrm>
            <a:off x="2915816" y="548680"/>
            <a:ext cx="1728192" cy="5832648"/>
          </a:xfrm>
          <a:prstGeom prst="rect">
            <a:avLst/>
          </a:prstGeom>
          <a:solidFill>
            <a:schemeClr val="accent1">
              <a:alpha val="42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864" name="Picture 72" descr="http://definicion.mx/wp-content/uploads/2013/03/proceso.jpg"/>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8222" y="2060848"/>
            <a:ext cx="1950310" cy="1944216"/>
          </a:xfrm>
          <a:prstGeom prst="rect">
            <a:avLst/>
          </a:prstGeom>
          <a:noFill/>
        </p:spPr>
      </p:pic>
      <p:cxnSp>
        <p:nvCxnSpPr>
          <p:cNvPr id="78" name="77 Conector recto"/>
          <p:cNvCxnSpPr/>
          <p:nvPr/>
        </p:nvCxnSpPr>
        <p:spPr>
          <a:xfrm>
            <a:off x="5292080" y="5013176"/>
            <a:ext cx="1296144" cy="0"/>
          </a:xfrm>
          <a:prstGeom prst="line">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76 Conector recto"/>
          <p:cNvCxnSpPr/>
          <p:nvPr/>
        </p:nvCxnSpPr>
        <p:spPr>
          <a:xfrm>
            <a:off x="5220072" y="3212976"/>
            <a:ext cx="1368152" cy="0"/>
          </a:xfrm>
          <a:prstGeom prst="line">
            <a:avLst/>
          </a:prstGeom>
          <a:ln w="3810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5580112" y="544324"/>
            <a:ext cx="936104" cy="292388"/>
          </a:xfrm>
          <a:prstGeom prst="rect">
            <a:avLst/>
          </a:prstGeom>
          <a:noFill/>
        </p:spPr>
        <p:txBody>
          <a:bodyPr wrap="square" rtlCol="0">
            <a:spAutoFit/>
          </a:bodyPr>
          <a:lstStyle/>
          <a:p>
            <a:r>
              <a:rPr lang="es-CO" sz="1300" b="1" dirty="0" smtClean="0">
                <a:solidFill>
                  <a:schemeClr val="tx1">
                    <a:lumMod val="65000"/>
                    <a:lumOff val="35000"/>
                  </a:schemeClr>
                </a:solidFill>
                <a:effectLst>
                  <a:outerShdw blurRad="38100" dist="38100" dir="2700000" algn="tl">
                    <a:srgbClr val="000000">
                      <a:alpha val="43137"/>
                    </a:srgbClr>
                  </a:outerShdw>
                </a:effectLst>
              </a:rPr>
              <a:t>GeoWeb</a:t>
            </a:r>
            <a:endParaRPr lang="en-US" sz="1300" b="1" dirty="0">
              <a:solidFill>
                <a:schemeClr val="tx1">
                  <a:lumMod val="65000"/>
                  <a:lumOff val="35000"/>
                </a:schemeClr>
              </a:solidFill>
              <a:effectLst>
                <a:outerShdw blurRad="38100" dist="38100" dir="2700000" algn="tl">
                  <a:srgbClr val="000000">
                    <a:alpha val="43137"/>
                  </a:srgbClr>
                </a:outerShdw>
              </a:effectLst>
            </a:endParaRPr>
          </a:p>
        </p:txBody>
      </p:sp>
      <p:sp>
        <p:nvSpPr>
          <p:cNvPr id="12" name="11 Rectángulo"/>
          <p:cNvSpPr/>
          <p:nvPr/>
        </p:nvSpPr>
        <p:spPr>
          <a:xfrm>
            <a:off x="-108520" y="941819"/>
            <a:ext cx="3240360" cy="830997"/>
          </a:xfrm>
          <a:prstGeom prst="rect">
            <a:avLst/>
          </a:prstGeom>
        </p:spPr>
        <p:txBody>
          <a:bodyPr wrap="square">
            <a:spAutoFit/>
          </a:bodyPr>
          <a:lstStyle/>
          <a:p>
            <a:pPr algn="ctr"/>
            <a:r>
              <a:rPr lang="es-CO" sz="2400" b="1" dirty="0" smtClean="0"/>
              <a:t>Marco evaluativo propuesto</a:t>
            </a:r>
            <a:endParaRPr lang="es-CO" sz="2400" b="1" dirty="0"/>
          </a:p>
        </p:txBody>
      </p:sp>
    </p:spTree>
    <p:extLst>
      <p:ext uri="{BB962C8B-B14F-4D97-AF65-F5344CB8AC3E}">
        <p14:creationId xmlns:p14="http://schemas.microsoft.com/office/powerpoint/2010/main" val="102837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ox(in)">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500" fill="hold"/>
                                        <p:tgtEl>
                                          <p:spTgt spid="79"/>
                                        </p:tgtEl>
                                        <p:attrNameLst>
                                          <p:attrName>ppt_x</p:attrName>
                                        </p:attrNameLst>
                                      </p:cBhvr>
                                      <p:tavLst>
                                        <p:tav tm="0">
                                          <p:val>
                                            <p:strVal val="0-#ppt_w/2"/>
                                          </p:val>
                                        </p:tav>
                                        <p:tav tm="100000">
                                          <p:val>
                                            <p:strVal val="#ppt_x"/>
                                          </p:val>
                                        </p:tav>
                                      </p:tavLst>
                                    </p:anim>
                                    <p:anim calcmode="lin" valueType="num">
                                      <p:cBhvr additive="base">
                                        <p:cTn id="13"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600200"/>
            <a:ext cx="8568952" cy="4525963"/>
          </a:xfrm>
        </p:spPr>
        <p:txBody>
          <a:bodyPr/>
          <a:lstStyle/>
          <a:p>
            <a:pPr marL="0" indent="0">
              <a:buNone/>
            </a:pPr>
            <a:r>
              <a:rPr lang="es-ES" dirty="0" smtClean="0"/>
              <a:t>2 grandes dimensiones:</a:t>
            </a:r>
          </a:p>
          <a:p>
            <a:pPr marL="0" indent="0">
              <a:buNone/>
            </a:pPr>
            <a:endParaRPr lang="es-ES" sz="1500" dirty="0" smtClean="0"/>
          </a:p>
          <a:p>
            <a:pPr lvl="1"/>
            <a:r>
              <a:rPr lang="es-ES" b="1" dirty="0" smtClean="0"/>
              <a:t>Participación</a:t>
            </a:r>
          </a:p>
          <a:p>
            <a:pPr lvl="2" algn="just"/>
            <a:r>
              <a:rPr lang="es-ES" i="1" dirty="0" smtClean="0"/>
              <a:t>Diálogo</a:t>
            </a:r>
            <a:r>
              <a:rPr lang="es-ES" dirty="0" smtClean="0"/>
              <a:t>: Evaluación del diálogo entre productores y ciudadanos.</a:t>
            </a:r>
          </a:p>
          <a:p>
            <a:pPr lvl="2" algn="just"/>
            <a:r>
              <a:rPr lang="es-ES" i="1" dirty="0" smtClean="0"/>
              <a:t>Empoderamiento</a:t>
            </a:r>
            <a:r>
              <a:rPr lang="es-ES" dirty="0" smtClean="0"/>
              <a:t>: Disponibilidad de herramientas para participación ciudadana.</a:t>
            </a:r>
          </a:p>
          <a:p>
            <a:pPr lvl="2" algn="just"/>
            <a:endParaRPr lang="es-ES" sz="500" dirty="0" smtClean="0"/>
          </a:p>
          <a:p>
            <a:pPr lvl="1"/>
            <a:r>
              <a:rPr lang="es-ES" b="1" dirty="0" err="1" smtClean="0"/>
              <a:t>Dinamicidad</a:t>
            </a:r>
            <a:endParaRPr lang="es-ES" b="1" dirty="0" smtClean="0"/>
          </a:p>
          <a:p>
            <a:pPr lvl="2"/>
            <a:r>
              <a:rPr lang="es-ES" dirty="0" smtClean="0"/>
              <a:t>Capacidad de proveer datos dinámicos y en tiempo real.</a:t>
            </a:r>
          </a:p>
          <a:p>
            <a:pPr lvl="2"/>
            <a:endParaRPr lang="es-ES" dirty="0" smtClean="0"/>
          </a:p>
          <a:p>
            <a:pPr lvl="2"/>
            <a:endParaRPr lang="es-ES" dirty="0" smtClean="0"/>
          </a:p>
          <a:p>
            <a:pPr lvl="2"/>
            <a:endParaRPr lang="es-ES" dirty="0"/>
          </a:p>
        </p:txBody>
      </p:sp>
      <p:sp>
        <p:nvSpPr>
          <p:cNvPr id="5" name="1 Título"/>
          <p:cNvSpPr>
            <a:spLocks noGrp="1"/>
          </p:cNvSpPr>
          <p:nvPr>
            <p:ph type="title"/>
          </p:nvPr>
        </p:nvSpPr>
        <p:spPr>
          <a:xfrm>
            <a:off x="0" y="44624"/>
            <a:ext cx="9144000" cy="562074"/>
          </a:xfrm>
        </p:spPr>
        <p:txBody>
          <a:bodyPr/>
          <a:lstStyle/>
          <a:p>
            <a:pPr algn="l"/>
            <a:r>
              <a:rPr lang="es-ES" dirty="0"/>
              <a:t>Indicadores </a:t>
            </a:r>
            <a:r>
              <a:rPr lang="es-ES" dirty="0" smtClean="0"/>
              <a:t>de nuevas </a:t>
            </a:r>
            <a:r>
              <a:rPr lang="es-ES" dirty="0"/>
              <a:t>tendencias</a:t>
            </a:r>
            <a:endParaRPr lang="en-US" dirty="0"/>
          </a:p>
        </p:txBody>
      </p:sp>
    </p:spTree>
    <p:extLst>
      <p:ext uri="{BB962C8B-B14F-4D97-AF65-F5344CB8AC3E}">
        <p14:creationId xmlns:p14="http://schemas.microsoft.com/office/powerpoint/2010/main" val="3782361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825122648"/>
              </p:ext>
            </p:extLst>
          </p:nvPr>
        </p:nvGraphicFramePr>
        <p:xfrm>
          <a:off x="1645146" y="1336041"/>
          <a:ext cx="7319342" cy="5124153"/>
        </p:xfrm>
        <a:graphic>
          <a:graphicData uri="http://schemas.openxmlformats.org/drawingml/2006/table">
            <a:tbl>
              <a:tblPr firstRow="1" firstCol="1" bandRow="1">
                <a:tableStyleId>{69012ECD-51FC-41F1-AA8D-1B2483CD663E}</a:tableStyleId>
              </a:tblPr>
              <a:tblGrid>
                <a:gridCol w="6120680"/>
                <a:gridCol w="1198662"/>
              </a:tblGrid>
              <a:tr h="193014">
                <a:tc>
                  <a:txBody>
                    <a:bodyPr/>
                    <a:lstStyle/>
                    <a:p>
                      <a:pPr algn="ctr">
                        <a:lnSpc>
                          <a:spcPct val="115000"/>
                        </a:lnSpc>
                        <a:spcAft>
                          <a:spcPts val="0"/>
                        </a:spcAft>
                      </a:pPr>
                      <a:r>
                        <a:rPr lang="es-CO" sz="1200" dirty="0">
                          <a:effectLst>
                            <a:outerShdw blurRad="38100" dist="38100" dir="2700000" algn="tl">
                              <a:srgbClr val="000000">
                                <a:alpha val="43137"/>
                              </a:srgbClr>
                            </a:outerShdw>
                          </a:effectLst>
                        </a:rPr>
                        <a:t> </a:t>
                      </a:r>
                      <a:r>
                        <a:rPr lang="es-ES" sz="1200" dirty="0">
                          <a:effectLst>
                            <a:outerShdw blurRad="38100" dist="38100" dir="2700000" algn="tl">
                              <a:srgbClr val="000000">
                                <a:alpha val="43137"/>
                              </a:srgbClr>
                            </a:outerShdw>
                          </a:effectLst>
                        </a:rPr>
                        <a:t>Indicador </a:t>
                      </a:r>
                      <a:endParaRPr lang="es-CO" sz="1400" dirty="0">
                        <a:solidFill>
                          <a:srgbClr val="000000"/>
                        </a:solidFill>
                        <a:effectLst>
                          <a:outerShdw blurRad="38100" dist="38100" dir="2700000" algn="tl">
                            <a:srgbClr val="000000">
                              <a:alpha val="43137"/>
                            </a:srgbClr>
                          </a:outerShdw>
                        </a:effectLst>
                        <a:latin typeface="Calibri"/>
                        <a:ea typeface="Calibri"/>
                        <a:cs typeface="Times New Roman"/>
                      </a:endParaRPr>
                    </a:p>
                  </a:txBody>
                  <a:tcPr marL="41187" marR="41187" marT="0" marB="0" anchor="ctr"/>
                </a:tc>
                <a:tc>
                  <a:txBody>
                    <a:bodyPr/>
                    <a:lstStyle/>
                    <a:p>
                      <a:pPr algn="ctr">
                        <a:lnSpc>
                          <a:spcPct val="115000"/>
                        </a:lnSpc>
                        <a:spcAft>
                          <a:spcPts val="0"/>
                        </a:spcAft>
                      </a:pPr>
                      <a:r>
                        <a:rPr lang="es-ES" sz="1200" dirty="0">
                          <a:effectLst>
                            <a:outerShdw blurRad="38100" dist="38100" dir="2700000" algn="tl">
                              <a:srgbClr val="000000">
                                <a:alpha val="43137"/>
                              </a:srgbClr>
                            </a:outerShdw>
                          </a:effectLst>
                        </a:rPr>
                        <a:t>Fuente de datos </a:t>
                      </a:r>
                      <a:endParaRPr lang="es-CO" sz="1400" dirty="0">
                        <a:solidFill>
                          <a:srgbClr val="000000"/>
                        </a:solidFill>
                        <a:effectLst>
                          <a:outerShdw blurRad="38100" dist="38100" dir="2700000" algn="tl">
                            <a:srgbClr val="000000">
                              <a:alpha val="43137"/>
                            </a:srgbClr>
                          </a:outerShdw>
                        </a:effectLst>
                        <a:latin typeface="Calibri"/>
                        <a:ea typeface="Calibri"/>
                        <a:cs typeface="Times New Roman"/>
                      </a:endParaRPr>
                    </a:p>
                  </a:txBody>
                  <a:tcPr marL="41187" marR="41187" marT="0" marB="0" anchor="ctr"/>
                </a:tc>
              </a:tr>
              <a:tr h="4703529">
                <a:tc>
                  <a:txBody>
                    <a:bodyPr/>
                    <a:lstStyle/>
                    <a:p>
                      <a:pPr algn="just">
                        <a:lnSpc>
                          <a:spcPct val="115000"/>
                        </a:lnSpc>
                        <a:spcAft>
                          <a:spcPts val="0"/>
                        </a:spcAft>
                      </a:pPr>
                      <a:r>
                        <a:rPr lang="es-CO" sz="1200" b="0" dirty="0" smtClean="0">
                          <a:effectLst/>
                        </a:rPr>
                        <a:t>1</a:t>
                      </a:r>
                      <a:r>
                        <a:rPr lang="es-CO" sz="1200" b="0" dirty="0">
                          <a:effectLst/>
                        </a:rPr>
                        <a:t>. </a:t>
                      </a:r>
                      <a:r>
                        <a:rPr lang="es-CO" sz="1200" b="1" dirty="0" smtClean="0">
                          <a:effectLst/>
                        </a:rPr>
                        <a:t>% de </a:t>
                      </a:r>
                      <a:r>
                        <a:rPr lang="es-CO" sz="1200" b="1" dirty="0">
                          <a:effectLst/>
                        </a:rPr>
                        <a:t>actividad voluntaria</a:t>
                      </a:r>
                      <a:r>
                        <a:rPr lang="es-CO" sz="1200" b="0" dirty="0">
                          <a:effectLst/>
                        </a:rPr>
                        <a:t>: # total de accesos/# total de aportes x 100  </a:t>
                      </a:r>
                      <a:endParaRPr lang="es-CO" sz="1400" b="0" dirty="0">
                        <a:effectLst/>
                      </a:endParaRPr>
                    </a:p>
                    <a:p>
                      <a:pPr>
                        <a:lnSpc>
                          <a:spcPct val="115000"/>
                        </a:lnSpc>
                        <a:spcAft>
                          <a:spcPts val="0"/>
                        </a:spcAft>
                      </a:pPr>
                      <a:r>
                        <a:rPr lang="es-CO" sz="1200" b="0" dirty="0">
                          <a:effectLst/>
                        </a:rPr>
                        <a:t> </a:t>
                      </a:r>
                      <a:endParaRPr lang="es-CO" sz="1400" b="0" dirty="0">
                        <a:effectLst/>
                      </a:endParaRPr>
                    </a:p>
                    <a:p>
                      <a:pPr>
                        <a:lnSpc>
                          <a:spcPct val="115000"/>
                        </a:lnSpc>
                        <a:spcAft>
                          <a:spcPts val="0"/>
                        </a:spcAft>
                      </a:pPr>
                      <a:r>
                        <a:rPr lang="es-CO" sz="1200" b="0" dirty="0">
                          <a:effectLst/>
                        </a:rPr>
                        <a:t>2. </a:t>
                      </a:r>
                      <a:r>
                        <a:rPr lang="es-CO" sz="1200" b="1" dirty="0">
                          <a:effectLst/>
                        </a:rPr>
                        <a:t>Segmento de población participante</a:t>
                      </a:r>
                      <a:r>
                        <a:rPr lang="es-CO" sz="1200" b="0" dirty="0">
                          <a:effectLst/>
                        </a:rPr>
                        <a:t>: Tipo de población que aporta contenidos (institucional, académico, ciudadano)/población total </a:t>
                      </a:r>
                      <a:r>
                        <a:rPr lang="es-CO" sz="1200" b="0" dirty="0" smtClean="0">
                          <a:effectLst/>
                        </a:rPr>
                        <a:t>x </a:t>
                      </a:r>
                      <a:r>
                        <a:rPr lang="es-CO" sz="1200" b="0" dirty="0">
                          <a:effectLst/>
                        </a:rPr>
                        <a:t>100 </a:t>
                      </a:r>
                      <a:endParaRPr lang="es-CO" sz="1400" b="0" dirty="0">
                        <a:effectLst/>
                      </a:endParaRPr>
                    </a:p>
                    <a:p>
                      <a:pPr>
                        <a:lnSpc>
                          <a:spcPct val="115000"/>
                        </a:lnSpc>
                        <a:spcAft>
                          <a:spcPts val="0"/>
                        </a:spcAft>
                      </a:pPr>
                      <a:r>
                        <a:rPr lang="es-CO" sz="1200" b="0" dirty="0">
                          <a:effectLst/>
                        </a:rPr>
                        <a:t> </a:t>
                      </a:r>
                      <a:endParaRPr lang="es-CO" sz="1400" b="0" dirty="0">
                        <a:effectLst/>
                      </a:endParaRPr>
                    </a:p>
                    <a:p>
                      <a:pPr algn="just">
                        <a:lnSpc>
                          <a:spcPct val="115000"/>
                        </a:lnSpc>
                        <a:spcAft>
                          <a:spcPts val="0"/>
                        </a:spcAft>
                      </a:pPr>
                      <a:r>
                        <a:rPr lang="es-CO" sz="1200" b="0" dirty="0">
                          <a:effectLst/>
                        </a:rPr>
                        <a:t>3. </a:t>
                      </a:r>
                      <a:r>
                        <a:rPr lang="es-CO" sz="1200" b="1" dirty="0">
                          <a:effectLst/>
                        </a:rPr>
                        <a:t>Amplitud del grupo de usuarios</a:t>
                      </a:r>
                      <a:r>
                        <a:rPr lang="es-CO" sz="1200" b="0" dirty="0">
                          <a:effectLst/>
                        </a:rPr>
                        <a:t>: Toda la población de interés (total), más del 50% de la población (media), menos del 50 % de la población (baja) </a:t>
                      </a:r>
                      <a:endParaRPr lang="es-CO" sz="1400" b="0" dirty="0">
                        <a:effectLst/>
                      </a:endParaRPr>
                    </a:p>
                    <a:p>
                      <a:pPr algn="just">
                        <a:lnSpc>
                          <a:spcPct val="115000"/>
                        </a:lnSpc>
                        <a:spcAft>
                          <a:spcPts val="0"/>
                        </a:spcAft>
                      </a:pPr>
                      <a:r>
                        <a:rPr lang="es-CO" sz="1200" b="0" dirty="0">
                          <a:effectLst/>
                        </a:rPr>
                        <a:t> </a:t>
                      </a:r>
                      <a:endParaRPr lang="es-CO" sz="1400" b="0" dirty="0">
                        <a:effectLst/>
                      </a:endParaRPr>
                    </a:p>
                    <a:p>
                      <a:pPr algn="just">
                        <a:lnSpc>
                          <a:spcPct val="115000"/>
                        </a:lnSpc>
                        <a:spcAft>
                          <a:spcPts val="0"/>
                        </a:spcAft>
                      </a:pPr>
                      <a:r>
                        <a:rPr lang="es-CO" sz="1200" b="0" dirty="0">
                          <a:effectLst/>
                        </a:rPr>
                        <a:t>4. </a:t>
                      </a:r>
                      <a:r>
                        <a:rPr lang="es-CO" sz="1200" b="1" dirty="0">
                          <a:effectLst/>
                        </a:rPr>
                        <a:t>Alcance de intercambio</a:t>
                      </a:r>
                      <a:r>
                        <a:rPr lang="es-CO" sz="1200" b="0" dirty="0">
                          <a:effectLst/>
                        </a:rPr>
                        <a:t>: Todas las partes interesadas (alto), otras autoridades públicas (medio), organizaciones activas en el proceso (bajo).</a:t>
                      </a:r>
                      <a:endParaRPr lang="es-CO" sz="1400" b="0" dirty="0">
                        <a:effectLst/>
                      </a:endParaRPr>
                    </a:p>
                    <a:p>
                      <a:pPr>
                        <a:lnSpc>
                          <a:spcPct val="115000"/>
                        </a:lnSpc>
                        <a:spcAft>
                          <a:spcPts val="0"/>
                        </a:spcAft>
                      </a:pPr>
                      <a:r>
                        <a:rPr lang="es-CO" sz="1200" b="0" dirty="0">
                          <a:effectLst/>
                        </a:rPr>
                        <a:t> </a:t>
                      </a:r>
                      <a:endParaRPr lang="es-CO" sz="1400" b="0" dirty="0">
                        <a:effectLst/>
                      </a:endParaRPr>
                    </a:p>
                    <a:p>
                      <a:pPr algn="just">
                        <a:lnSpc>
                          <a:spcPct val="115000"/>
                        </a:lnSpc>
                        <a:spcAft>
                          <a:spcPts val="0"/>
                        </a:spcAft>
                      </a:pPr>
                      <a:r>
                        <a:rPr lang="es-CO" sz="1200" b="0" dirty="0">
                          <a:effectLst/>
                        </a:rPr>
                        <a:t>5. </a:t>
                      </a:r>
                      <a:r>
                        <a:rPr lang="es-CO" sz="1200" b="1" dirty="0">
                          <a:effectLst/>
                        </a:rPr>
                        <a:t>Frecuencia de contribución</a:t>
                      </a:r>
                      <a:r>
                        <a:rPr lang="es-CO" sz="1200" b="0" dirty="0">
                          <a:effectLst/>
                        </a:rPr>
                        <a:t>: Grado en que se aportan datos espaciales al proceso. Horario, Diario, semanal, mensual.</a:t>
                      </a:r>
                      <a:endParaRPr lang="es-CO" sz="1400" b="0" dirty="0">
                        <a:effectLst/>
                      </a:endParaRPr>
                    </a:p>
                    <a:p>
                      <a:pPr>
                        <a:lnSpc>
                          <a:spcPct val="115000"/>
                        </a:lnSpc>
                        <a:spcAft>
                          <a:spcPts val="0"/>
                        </a:spcAft>
                      </a:pPr>
                      <a:r>
                        <a:rPr lang="es-CO" sz="1200" b="0" dirty="0">
                          <a:effectLst/>
                        </a:rPr>
                        <a:t> </a:t>
                      </a:r>
                      <a:endParaRPr lang="es-CO" sz="1400" b="0" dirty="0">
                        <a:effectLst/>
                      </a:endParaRPr>
                    </a:p>
                    <a:p>
                      <a:pPr algn="just">
                        <a:lnSpc>
                          <a:spcPct val="115000"/>
                        </a:lnSpc>
                        <a:spcAft>
                          <a:spcPts val="0"/>
                        </a:spcAft>
                      </a:pPr>
                      <a:r>
                        <a:rPr lang="es-CO" sz="1200" b="0" dirty="0">
                          <a:effectLst/>
                        </a:rPr>
                        <a:t>6. </a:t>
                      </a:r>
                      <a:r>
                        <a:rPr lang="es-CO" sz="1200" b="1" dirty="0">
                          <a:effectLst/>
                        </a:rPr>
                        <a:t>Intensidad de uso</a:t>
                      </a:r>
                      <a:r>
                        <a:rPr lang="es-CO" sz="1200" b="0" dirty="0">
                          <a:effectLst/>
                        </a:rPr>
                        <a:t>: Grado en que se utilizan los datos espaciales en el proceso. Diario (alto), semanal (medio), de vez en cuando (bajo).</a:t>
                      </a:r>
                      <a:endParaRPr lang="es-CO" sz="1400" b="0" dirty="0">
                        <a:effectLst/>
                      </a:endParaRPr>
                    </a:p>
                    <a:p>
                      <a:pPr>
                        <a:lnSpc>
                          <a:spcPct val="115000"/>
                        </a:lnSpc>
                        <a:spcAft>
                          <a:spcPts val="0"/>
                        </a:spcAft>
                      </a:pPr>
                      <a:r>
                        <a:rPr lang="es-CO" sz="1200" b="0" dirty="0">
                          <a:effectLst/>
                        </a:rPr>
                        <a:t> </a:t>
                      </a:r>
                      <a:endParaRPr lang="es-CO" sz="1400" b="0" dirty="0">
                        <a:effectLst/>
                      </a:endParaRPr>
                    </a:p>
                    <a:p>
                      <a:pPr algn="just">
                        <a:lnSpc>
                          <a:spcPct val="115000"/>
                        </a:lnSpc>
                        <a:spcAft>
                          <a:spcPts val="0"/>
                        </a:spcAft>
                      </a:pPr>
                      <a:r>
                        <a:rPr lang="es-CO" sz="1200" b="0" dirty="0">
                          <a:effectLst/>
                        </a:rPr>
                        <a:t>7. </a:t>
                      </a:r>
                      <a:r>
                        <a:rPr lang="es-CO" sz="1200" b="1" dirty="0">
                          <a:effectLst/>
                        </a:rPr>
                        <a:t>Ámbito de uso</a:t>
                      </a:r>
                      <a:r>
                        <a:rPr lang="es-CO" sz="1200" b="0" dirty="0">
                          <a:effectLst/>
                        </a:rPr>
                        <a:t>: Avanzado (alto), analítico (medio), básico (bajo).</a:t>
                      </a:r>
                      <a:endParaRPr lang="es-CO" sz="1400" b="0" dirty="0">
                        <a:effectLst/>
                      </a:endParaRPr>
                    </a:p>
                    <a:p>
                      <a:pPr>
                        <a:lnSpc>
                          <a:spcPct val="115000"/>
                        </a:lnSpc>
                        <a:spcAft>
                          <a:spcPts val="0"/>
                        </a:spcAft>
                      </a:pPr>
                      <a:r>
                        <a:rPr lang="es-CO" sz="1200" b="0" dirty="0">
                          <a:effectLst/>
                        </a:rPr>
                        <a:t> </a:t>
                      </a:r>
                      <a:endParaRPr lang="es-CO" sz="1400" b="0" dirty="0">
                        <a:effectLst/>
                      </a:endParaRPr>
                    </a:p>
                    <a:p>
                      <a:pPr algn="just">
                        <a:lnSpc>
                          <a:spcPct val="115000"/>
                        </a:lnSpc>
                        <a:spcAft>
                          <a:spcPts val="0"/>
                        </a:spcAft>
                      </a:pPr>
                      <a:r>
                        <a:rPr lang="es-CO" sz="1200" b="0" dirty="0">
                          <a:effectLst/>
                        </a:rPr>
                        <a:t>8. </a:t>
                      </a:r>
                      <a:r>
                        <a:rPr lang="es-CO" sz="1200" b="1" dirty="0">
                          <a:effectLst/>
                        </a:rPr>
                        <a:t>Medio de interacción predilecto</a:t>
                      </a:r>
                      <a:r>
                        <a:rPr lang="es-CO" sz="1200" b="0" dirty="0">
                          <a:effectLst/>
                        </a:rPr>
                        <a:t>: # de accesos web/# de accesos móviles</a:t>
                      </a:r>
                      <a:endParaRPr lang="es-CO" sz="1400" b="0" dirty="0">
                        <a:effectLst/>
                      </a:endParaRPr>
                    </a:p>
                    <a:p>
                      <a:pPr>
                        <a:lnSpc>
                          <a:spcPct val="115000"/>
                        </a:lnSpc>
                        <a:spcAft>
                          <a:spcPts val="0"/>
                        </a:spcAft>
                      </a:pPr>
                      <a:r>
                        <a:rPr lang="es-CO" sz="1200" b="0" dirty="0">
                          <a:effectLst/>
                        </a:rPr>
                        <a:t> </a:t>
                      </a:r>
                      <a:endParaRPr lang="es-CO" sz="1400" b="0" dirty="0">
                        <a:effectLst/>
                      </a:endParaRPr>
                    </a:p>
                    <a:p>
                      <a:pPr>
                        <a:lnSpc>
                          <a:spcPct val="115000"/>
                        </a:lnSpc>
                        <a:spcAft>
                          <a:spcPts val="0"/>
                        </a:spcAft>
                      </a:pPr>
                      <a:r>
                        <a:rPr lang="es-CO" sz="1200" b="0" dirty="0">
                          <a:effectLst/>
                        </a:rPr>
                        <a:t>9. </a:t>
                      </a:r>
                      <a:r>
                        <a:rPr lang="es-CO" sz="1200" b="1" dirty="0">
                          <a:effectLst/>
                        </a:rPr>
                        <a:t>Sistema operativo predilecto</a:t>
                      </a:r>
                      <a:r>
                        <a:rPr lang="es-CO" sz="1200" b="0" dirty="0">
                          <a:effectLst/>
                        </a:rPr>
                        <a:t>: # de accesos por sistemas operativo </a:t>
                      </a:r>
                      <a:endParaRPr lang="es-CO" sz="1400" b="0" dirty="0">
                        <a:solidFill>
                          <a:srgbClr val="000000"/>
                        </a:solidFill>
                        <a:effectLst/>
                        <a:latin typeface="Calibri"/>
                        <a:ea typeface="Calibri"/>
                        <a:cs typeface="Times New Roman"/>
                      </a:endParaRPr>
                    </a:p>
                  </a:txBody>
                  <a:tcPr marL="41187" marR="41187" marT="0" marB="0"/>
                </a:tc>
                <a:tc>
                  <a:txBody>
                    <a:bodyPr/>
                    <a:lstStyle/>
                    <a:p>
                      <a:pPr algn="just">
                        <a:lnSpc>
                          <a:spcPct val="115000"/>
                        </a:lnSpc>
                        <a:spcAft>
                          <a:spcPts val="0"/>
                        </a:spcAft>
                      </a:pPr>
                      <a:r>
                        <a:rPr lang="es-CO" sz="1200" dirty="0">
                          <a:effectLst/>
                        </a:rPr>
                        <a:t> </a:t>
                      </a:r>
                      <a:endParaRPr lang="es-CO" sz="1400" dirty="0">
                        <a:effectLst/>
                      </a:endParaRPr>
                    </a:p>
                    <a:p>
                      <a:pPr algn="just">
                        <a:lnSpc>
                          <a:spcPct val="115000"/>
                        </a:lnSpc>
                        <a:spcAft>
                          <a:spcPts val="0"/>
                        </a:spcAft>
                      </a:pPr>
                      <a:r>
                        <a:rPr lang="es-CO" sz="1200" dirty="0">
                          <a:effectLst/>
                        </a:rPr>
                        <a:t> </a:t>
                      </a:r>
                      <a:endParaRPr lang="es-CO" sz="1400" dirty="0">
                        <a:effectLst/>
                      </a:endParaRPr>
                    </a:p>
                    <a:p>
                      <a:pPr algn="just">
                        <a:lnSpc>
                          <a:spcPct val="115000"/>
                        </a:lnSpc>
                        <a:spcAft>
                          <a:spcPts val="0"/>
                        </a:spcAft>
                      </a:pPr>
                      <a:r>
                        <a:rPr lang="es-CO" sz="1200" dirty="0">
                          <a:effectLst/>
                        </a:rPr>
                        <a:t> </a:t>
                      </a:r>
                      <a:endParaRPr lang="es-CO" sz="1400" dirty="0">
                        <a:effectLst/>
                      </a:endParaRPr>
                    </a:p>
                    <a:p>
                      <a:pPr algn="just">
                        <a:lnSpc>
                          <a:spcPct val="115000"/>
                        </a:lnSpc>
                        <a:spcAft>
                          <a:spcPts val="0"/>
                        </a:spcAft>
                      </a:pPr>
                      <a:r>
                        <a:rPr lang="es-CO" sz="1200" dirty="0">
                          <a:effectLst/>
                        </a:rPr>
                        <a:t> </a:t>
                      </a:r>
                      <a:endParaRPr lang="es-CO" sz="1400" dirty="0">
                        <a:effectLst/>
                      </a:endParaRPr>
                    </a:p>
                    <a:p>
                      <a:pPr algn="just">
                        <a:lnSpc>
                          <a:spcPct val="115000"/>
                        </a:lnSpc>
                        <a:spcAft>
                          <a:spcPts val="0"/>
                        </a:spcAft>
                      </a:pPr>
                      <a:r>
                        <a:rPr lang="es-CO" sz="1200" dirty="0">
                          <a:effectLst/>
                        </a:rPr>
                        <a:t> </a:t>
                      </a:r>
                      <a:endParaRPr lang="es-CO" sz="1400" dirty="0">
                        <a:effectLst/>
                      </a:endParaRPr>
                    </a:p>
                    <a:p>
                      <a:pPr algn="just">
                        <a:lnSpc>
                          <a:spcPct val="115000"/>
                        </a:lnSpc>
                        <a:spcAft>
                          <a:spcPts val="0"/>
                        </a:spcAft>
                      </a:pPr>
                      <a:r>
                        <a:rPr lang="es-CO" sz="1200" dirty="0">
                          <a:effectLst/>
                        </a:rPr>
                        <a:t> </a:t>
                      </a:r>
                      <a:endParaRPr lang="es-CO" sz="1400" dirty="0">
                        <a:effectLst/>
                      </a:endParaRPr>
                    </a:p>
                    <a:p>
                      <a:pPr algn="just">
                        <a:lnSpc>
                          <a:spcPct val="115000"/>
                        </a:lnSpc>
                        <a:spcAft>
                          <a:spcPts val="0"/>
                        </a:spcAft>
                      </a:pPr>
                      <a:r>
                        <a:rPr lang="es-CO" sz="1200" dirty="0">
                          <a:effectLst/>
                        </a:rPr>
                        <a:t> </a:t>
                      </a:r>
                      <a:endParaRPr lang="es-CO" sz="1400" dirty="0">
                        <a:effectLst/>
                      </a:endParaRPr>
                    </a:p>
                    <a:p>
                      <a:pPr algn="ctr">
                        <a:lnSpc>
                          <a:spcPct val="115000"/>
                        </a:lnSpc>
                        <a:spcAft>
                          <a:spcPts val="0"/>
                        </a:spcAft>
                      </a:pPr>
                      <a:r>
                        <a:rPr lang="es-CO" sz="1200" dirty="0">
                          <a:effectLst/>
                        </a:rPr>
                        <a:t>Servicios de análisis estadístico para páginas web (</a:t>
                      </a:r>
                      <a:r>
                        <a:rPr lang="es-CO" sz="1200" dirty="0" err="1">
                          <a:effectLst/>
                        </a:rPr>
                        <a:t>pj</a:t>
                      </a:r>
                      <a:r>
                        <a:rPr lang="es-CO" sz="1200" dirty="0">
                          <a:effectLst/>
                        </a:rPr>
                        <a:t>: Google </a:t>
                      </a:r>
                      <a:r>
                        <a:rPr lang="es-CO" sz="1200" dirty="0" err="1">
                          <a:effectLst/>
                        </a:rPr>
                        <a:t>Analitics</a:t>
                      </a:r>
                      <a:r>
                        <a:rPr lang="es-CO" sz="1200" dirty="0">
                          <a:effectLst/>
                        </a:rPr>
                        <a:t>)</a:t>
                      </a:r>
                      <a:endParaRPr lang="es-CO" sz="1400" dirty="0">
                        <a:effectLst/>
                      </a:endParaRPr>
                    </a:p>
                    <a:p>
                      <a:pPr>
                        <a:lnSpc>
                          <a:spcPct val="115000"/>
                        </a:lnSpc>
                        <a:spcAft>
                          <a:spcPts val="0"/>
                        </a:spcAft>
                      </a:pPr>
                      <a:r>
                        <a:rPr lang="es-CO" sz="1200" dirty="0">
                          <a:effectLst/>
                        </a:rPr>
                        <a:t> </a:t>
                      </a:r>
                      <a:endParaRPr lang="es-CO" sz="1400" dirty="0">
                        <a:solidFill>
                          <a:srgbClr val="000000"/>
                        </a:solidFill>
                        <a:effectLst/>
                        <a:latin typeface="Calibri"/>
                        <a:ea typeface="Calibri"/>
                        <a:cs typeface="Times New Roman"/>
                      </a:endParaRPr>
                    </a:p>
                  </a:txBody>
                  <a:tcPr marL="41187" marR="41187" marT="0" marB="0"/>
                </a:tc>
              </a:tr>
            </a:tbl>
          </a:graphicData>
        </a:graphic>
      </p:graphicFrame>
      <p:sp>
        <p:nvSpPr>
          <p:cNvPr id="6" name="5 CuadroTexto"/>
          <p:cNvSpPr txBox="1"/>
          <p:nvPr/>
        </p:nvSpPr>
        <p:spPr>
          <a:xfrm>
            <a:off x="3563888" y="692696"/>
            <a:ext cx="5544616" cy="646331"/>
          </a:xfrm>
          <a:prstGeom prst="rect">
            <a:avLst/>
          </a:prstGeom>
          <a:noFill/>
        </p:spPr>
        <p:txBody>
          <a:bodyPr wrap="square" rtlCol="0">
            <a:spAutoFit/>
          </a:bodyPr>
          <a:lstStyle/>
          <a:p>
            <a:pPr algn="r"/>
            <a:r>
              <a:rPr lang="es-CO" dirty="0" smtClean="0">
                <a:effectLst>
                  <a:outerShdw blurRad="38100" dist="38100" dir="2700000" algn="tl">
                    <a:srgbClr val="000000">
                      <a:alpha val="43137"/>
                    </a:srgbClr>
                  </a:outerShdw>
                </a:effectLst>
              </a:rPr>
              <a:t>Indicadores de </a:t>
            </a:r>
            <a:r>
              <a:rPr lang="es-CO" dirty="0" smtClean="0">
                <a:effectLst>
                  <a:outerShdw blurRad="38100" dist="38100" dir="2700000" algn="tl">
                    <a:srgbClr val="000000">
                      <a:alpha val="43137"/>
                    </a:srgbClr>
                  </a:outerShdw>
                </a:effectLst>
              </a:rPr>
              <a:t>diálogo </a:t>
            </a:r>
            <a:r>
              <a:rPr lang="es-CO" dirty="0" smtClean="0">
                <a:effectLst>
                  <a:outerShdw blurRad="38100" dist="38100" dir="2700000" algn="tl">
                    <a:srgbClr val="000000">
                      <a:alpha val="43137"/>
                    </a:srgbClr>
                  </a:outerShdw>
                </a:effectLst>
              </a:rPr>
              <a:t>y empoderamiento </a:t>
            </a:r>
            <a:br>
              <a:rPr lang="es-CO" dirty="0" smtClean="0">
                <a:effectLst>
                  <a:outerShdw blurRad="38100" dist="38100" dir="2700000" algn="tl">
                    <a:srgbClr val="000000">
                      <a:alpha val="43137"/>
                    </a:srgbClr>
                  </a:outerShdw>
                </a:effectLst>
              </a:rPr>
            </a:br>
            <a:r>
              <a:rPr lang="es-CO" dirty="0" smtClean="0">
                <a:effectLst>
                  <a:outerShdw blurRad="38100" dist="38100" dir="2700000" algn="tl">
                    <a:srgbClr val="000000">
                      <a:alpha val="43137"/>
                    </a:srgbClr>
                  </a:outerShdw>
                </a:effectLst>
              </a:rPr>
              <a:t>en la </a:t>
            </a:r>
            <a:r>
              <a:rPr lang="es-CO" dirty="0">
                <a:effectLst>
                  <a:outerShdw blurRad="38100" dist="38100" dir="2700000" algn="tl">
                    <a:srgbClr val="000000">
                      <a:alpha val="43137"/>
                    </a:srgbClr>
                  </a:outerShdw>
                </a:effectLst>
              </a:rPr>
              <a:t>G</a:t>
            </a:r>
            <a:r>
              <a:rPr lang="es-CO" dirty="0" smtClean="0">
                <a:effectLst>
                  <a:outerShdw blurRad="38100" dist="38100" dir="2700000" algn="tl">
                    <a:srgbClr val="000000">
                      <a:alpha val="43137"/>
                    </a:srgbClr>
                  </a:outerShdw>
                </a:effectLst>
              </a:rPr>
              <a:t>eoWeb </a:t>
            </a:r>
            <a:endParaRPr lang="es-CO" dirty="0">
              <a:effectLst>
                <a:outerShdw blurRad="38100" dist="38100" dir="2700000" algn="tl">
                  <a:srgbClr val="000000">
                    <a:alpha val="43137"/>
                  </a:srgbClr>
                </a:outerShdw>
              </a:effectLst>
            </a:endParaRPr>
          </a:p>
        </p:txBody>
      </p:sp>
      <p:pic>
        <p:nvPicPr>
          <p:cNvPr id="7"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833" y="3295204"/>
            <a:ext cx="1202281" cy="109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entertic.files.wordpress.com/2014/02/bubb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8168" y="1999060"/>
            <a:ext cx="753734" cy="9297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http://corresponsales.org/wp-content/uploads/internet65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4807372"/>
            <a:ext cx="1152128" cy="864982"/>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p:cNvSpPr>
            <a:spLocks noGrp="1"/>
          </p:cNvSpPr>
          <p:nvPr>
            <p:ph type="title"/>
          </p:nvPr>
        </p:nvSpPr>
        <p:spPr>
          <a:xfrm>
            <a:off x="0" y="44624"/>
            <a:ext cx="9144000" cy="562074"/>
          </a:xfrm>
        </p:spPr>
        <p:txBody>
          <a:bodyPr/>
          <a:lstStyle/>
          <a:p>
            <a:pPr algn="l"/>
            <a:r>
              <a:rPr lang="es-ES" dirty="0" smtClean="0"/>
              <a:t>Indicadores de participación (1)</a:t>
            </a:r>
            <a:endParaRPr lang="es-ES" dirty="0"/>
          </a:p>
        </p:txBody>
      </p:sp>
    </p:spTree>
    <p:extLst>
      <p:ext uri="{BB962C8B-B14F-4D97-AF65-F5344CB8AC3E}">
        <p14:creationId xmlns:p14="http://schemas.microsoft.com/office/powerpoint/2010/main" val="527765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563888" y="692696"/>
            <a:ext cx="5544616" cy="646331"/>
          </a:xfrm>
          <a:prstGeom prst="rect">
            <a:avLst/>
          </a:prstGeom>
          <a:noFill/>
        </p:spPr>
        <p:txBody>
          <a:bodyPr wrap="square" rtlCol="0">
            <a:spAutoFit/>
          </a:bodyPr>
          <a:lstStyle/>
          <a:p>
            <a:pPr algn="r"/>
            <a:r>
              <a:rPr lang="es-CO" dirty="0" smtClean="0">
                <a:effectLst>
                  <a:outerShdw blurRad="38100" dist="38100" dir="2700000" algn="tl">
                    <a:srgbClr val="000000">
                      <a:alpha val="43137"/>
                    </a:srgbClr>
                  </a:outerShdw>
                </a:effectLst>
              </a:rPr>
              <a:t>Indicadores de </a:t>
            </a:r>
            <a:r>
              <a:rPr lang="es-CO" dirty="0" smtClean="0">
                <a:effectLst>
                  <a:outerShdw blurRad="38100" dist="38100" dir="2700000" algn="tl">
                    <a:srgbClr val="000000">
                      <a:alpha val="43137"/>
                    </a:srgbClr>
                  </a:outerShdw>
                </a:effectLst>
              </a:rPr>
              <a:t>diálogo </a:t>
            </a:r>
            <a:r>
              <a:rPr lang="es-CO" dirty="0" smtClean="0">
                <a:effectLst>
                  <a:outerShdw blurRad="38100" dist="38100" dir="2700000" algn="tl">
                    <a:srgbClr val="000000">
                      <a:alpha val="43137"/>
                    </a:srgbClr>
                  </a:outerShdw>
                </a:effectLst>
              </a:rPr>
              <a:t>y empoderamiento </a:t>
            </a:r>
            <a:br>
              <a:rPr lang="es-CO" dirty="0" smtClean="0">
                <a:effectLst>
                  <a:outerShdw blurRad="38100" dist="38100" dir="2700000" algn="tl">
                    <a:srgbClr val="000000">
                      <a:alpha val="43137"/>
                    </a:srgbClr>
                  </a:outerShdw>
                </a:effectLst>
              </a:rPr>
            </a:br>
            <a:r>
              <a:rPr lang="es-CO" dirty="0" smtClean="0">
                <a:effectLst>
                  <a:outerShdw blurRad="38100" dist="38100" dir="2700000" algn="tl">
                    <a:srgbClr val="000000">
                      <a:alpha val="43137"/>
                    </a:srgbClr>
                  </a:outerShdw>
                </a:effectLst>
              </a:rPr>
              <a:t>en la </a:t>
            </a:r>
            <a:r>
              <a:rPr lang="es-CO" dirty="0">
                <a:effectLst>
                  <a:outerShdw blurRad="38100" dist="38100" dir="2700000" algn="tl">
                    <a:srgbClr val="000000">
                      <a:alpha val="43137"/>
                    </a:srgbClr>
                  </a:outerShdw>
                </a:effectLst>
              </a:rPr>
              <a:t>G</a:t>
            </a:r>
            <a:r>
              <a:rPr lang="es-CO" dirty="0" smtClean="0">
                <a:effectLst>
                  <a:outerShdw blurRad="38100" dist="38100" dir="2700000" algn="tl">
                    <a:srgbClr val="000000">
                      <a:alpha val="43137"/>
                    </a:srgbClr>
                  </a:outerShdw>
                </a:effectLst>
              </a:rPr>
              <a:t>eoWeb </a:t>
            </a:r>
            <a:endParaRPr lang="es-CO" dirty="0">
              <a:effectLst>
                <a:outerShdw blurRad="38100" dist="38100" dir="2700000" algn="tl">
                  <a:srgbClr val="000000">
                    <a:alpha val="43137"/>
                  </a:srgbClr>
                </a:outerShdw>
              </a:effectLst>
            </a:endParaRPr>
          </a:p>
        </p:txBody>
      </p:sp>
      <p:pic>
        <p:nvPicPr>
          <p:cNvPr id="7"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833" y="3295204"/>
            <a:ext cx="1202281" cy="109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entertic.files.wordpress.com/2014/02/bubb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8168" y="1999060"/>
            <a:ext cx="753734" cy="9297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http://corresponsales.org/wp-content/uploads/internet65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4807372"/>
            <a:ext cx="1152128" cy="864982"/>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p:cNvSpPr>
            <a:spLocks noGrp="1"/>
          </p:cNvSpPr>
          <p:nvPr>
            <p:ph type="title"/>
          </p:nvPr>
        </p:nvSpPr>
        <p:spPr>
          <a:xfrm>
            <a:off x="0" y="44624"/>
            <a:ext cx="9144000" cy="562074"/>
          </a:xfrm>
        </p:spPr>
        <p:txBody>
          <a:bodyPr/>
          <a:lstStyle/>
          <a:p>
            <a:pPr algn="l"/>
            <a:r>
              <a:rPr lang="es-ES" dirty="0" smtClean="0"/>
              <a:t>Indicadores de participación (1)</a:t>
            </a:r>
            <a:endParaRPr lang="es-ES" dirty="0"/>
          </a:p>
        </p:txBody>
      </p:sp>
      <p:graphicFrame>
        <p:nvGraphicFramePr>
          <p:cNvPr id="11" name="10 Tabla"/>
          <p:cNvGraphicFramePr>
            <a:graphicFrameLocks noGrp="1"/>
          </p:cNvGraphicFramePr>
          <p:nvPr>
            <p:extLst>
              <p:ext uri="{D42A27DB-BD31-4B8C-83A1-F6EECF244321}">
                <p14:modId xmlns:p14="http://schemas.microsoft.com/office/powerpoint/2010/main" val="33392492"/>
              </p:ext>
            </p:extLst>
          </p:nvPr>
        </p:nvGraphicFramePr>
        <p:xfrm>
          <a:off x="2195736" y="1628800"/>
          <a:ext cx="6416764" cy="4460653"/>
        </p:xfrm>
        <a:graphic>
          <a:graphicData uri="http://schemas.openxmlformats.org/drawingml/2006/table">
            <a:tbl>
              <a:tblPr firstRow="1" firstCol="1" bandRow="1">
                <a:tableStyleId>{69012ECD-51FC-41F1-AA8D-1B2483CD663E}</a:tableStyleId>
              </a:tblPr>
              <a:tblGrid>
                <a:gridCol w="4760580"/>
                <a:gridCol w="1656184"/>
              </a:tblGrid>
              <a:tr h="254413">
                <a:tc>
                  <a:txBody>
                    <a:bodyPr/>
                    <a:lstStyle/>
                    <a:p>
                      <a:pPr algn="ctr">
                        <a:lnSpc>
                          <a:spcPct val="115000"/>
                        </a:lnSpc>
                        <a:spcAft>
                          <a:spcPts val="0"/>
                        </a:spcAft>
                      </a:pPr>
                      <a:r>
                        <a:rPr lang="es-CO" sz="1200" dirty="0">
                          <a:effectLst/>
                        </a:rPr>
                        <a:t> </a:t>
                      </a:r>
                      <a:r>
                        <a:rPr lang="es-ES" sz="1200" dirty="0">
                          <a:effectLst/>
                        </a:rPr>
                        <a:t>Indicador </a:t>
                      </a:r>
                      <a:endParaRPr lang="es-CO" sz="1200" dirty="0">
                        <a:solidFill>
                          <a:srgbClr val="000000"/>
                        </a:solidFill>
                        <a:effectLst/>
                        <a:latin typeface="Calibri"/>
                        <a:ea typeface="Calibri"/>
                        <a:cs typeface="Times New Roman"/>
                      </a:endParaRPr>
                    </a:p>
                  </a:txBody>
                  <a:tcPr marL="41187" marR="41187" marT="0" marB="0"/>
                </a:tc>
                <a:tc>
                  <a:txBody>
                    <a:bodyPr/>
                    <a:lstStyle/>
                    <a:p>
                      <a:pPr algn="ctr">
                        <a:lnSpc>
                          <a:spcPct val="115000"/>
                        </a:lnSpc>
                        <a:spcAft>
                          <a:spcPts val="0"/>
                        </a:spcAft>
                      </a:pPr>
                      <a:r>
                        <a:rPr lang="es-ES" sz="1200">
                          <a:effectLst/>
                        </a:rPr>
                        <a:t>Fuente de datos </a:t>
                      </a:r>
                      <a:endParaRPr lang="es-CO" sz="1200">
                        <a:solidFill>
                          <a:srgbClr val="000000"/>
                        </a:solidFill>
                        <a:effectLst/>
                        <a:latin typeface="Calibri"/>
                        <a:ea typeface="Calibri"/>
                        <a:cs typeface="Times New Roman"/>
                      </a:endParaRPr>
                    </a:p>
                  </a:txBody>
                  <a:tcPr marL="41187" marR="41187" marT="0" marB="0"/>
                </a:tc>
              </a:tr>
              <a:tr h="3778035">
                <a:tc>
                  <a:txBody>
                    <a:bodyPr/>
                    <a:lstStyle/>
                    <a:p>
                      <a:pPr algn="just">
                        <a:lnSpc>
                          <a:spcPct val="115000"/>
                        </a:lnSpc>
                        <a:spcAft>
                          <a:spcPts val="0"/>
                        </a:spcAft>
                      </a:pPr>
                      <a:r>
                        <a:rPr lang="es-CO" sz="1200" b="0" dirty="0">
                          <a:effectLst/>
                        </a:rPr>
                        <a:t>10. </a:t>
                      </a:r>
                      <a:r>
                        <a:rPr lang="es-CO" sz="1200" b="1" dirty="0">
                          <a:effectLst/>
                        </a:rPr>
                        <a:t>Contenido de intercambio</a:t>
                      </a:r>
                      <a:r>
                        <a:rPr lang="es-CO" sz="1200" b="0" dirty="0">
                          <a:effectLst/>
                        </a:rPr>
                        <a:t>: Tipo de contenido (especializado, intuitivo)/ Tipo de contenido requerido. conforme, no conforme  </a:t>
                      </a:r>
                    </a:p>
                    <a:p>
                      <a:pPr algn="just">
                        <a:lnSpc>
                          <a:spcPct val="115000"/>
                        </a:lnSpc>
                        <a:spcAft>
                          <a:spcPts val="0"/>
                        </a:spcAft>
                      </a:pPr>
                      <a:r>
                        <a:rPr lang="es-CO" sz="1200" b="0" dirty="0">
                          <a:effectLst/>
                        </a:rPr>
                        <a:t> </a:t>
                      </a:r>
                    </a:p>
                    <a:p>
                      <a:pPr algn="just">
                        <a:lnSpc>
                          <a:spcPct val="115000"/>
                        </a:lnSpc>
                        <a:spcAft>
                          <a:spcPts val="0"/>
                        </a:spcAft>
                      </a:pPr>
                      <a:r>
                        <a:rPr lang="es-CO" sz="1200" b="0" dirty="0">
                          <a:effectLst/>
                        </a:rPr>
                        <a:t>11. </a:t>
                      </a:r>
                      <a:r>
                        <a:rPr lang="es-CO" sz="1200" b="1" dirty="0">
                          <a:effectLst/>
                        </a:rPr>
                        <a:t>Grado de coherencia geográfica en los aportes</a:t>
                      </a:r>
                      <a:r>
                        <a:rPr lang="es-CO" sz="1200" b="0" dirty="0">
                          <a:effectLst/>
                        </a:rPr>
                        <a:t>: # de aportes inmersos en la zona de interés/ el total de aportes </a:t>
                      </a:r>
                    </a:p>
                    <a:p>
                      <a:pPr>
                        <a:lnSpc>
                          <a:spcPct val="115000"/>
                        </a:lnSpc>
                        <a:spcAft>
                          <a:spcPts val="0"/>
                        </a:spcAft>
                      </a:pPr>
                      <a:r>
                        <a:rPr lang="es-CO" sz="1200" b="0" dirty="0">
                          <a:effectLst/>
                        </a:rPr>
                        <a:t> </a:t>
                      </a:r>
                    </a:p>
                    <a:p>
                      <a:pPr algn="just">
                        <a:lnSpc>
                          <a:spcPct val="115000"/>
                        </a:lnSpc>
                        <a:spcAft>
                          <a:spcPts val="0"/>
                        </a:spcAft>
                      </a:pPr>
                      <a:r>
                        <a:rPr lang="es-CO" sz="1200" b="0" dirty="0">
                          <a:effectLst/>
                        </a:rPr>
                        <a:t>12. </a:t>
                      </a:r>
                      <a:r>
                        <a:rPr lang="es-CO" sz="1200" b="1" dirty="0">
                          <a:effectLst/>
                        </a:rPr>
                        <a:t>Privacidad de los datos que ingresan</a:t>
                      </a:r>
                      <a:r>
                        <a:rPr lang="es-CO" sz="1200" b="0" dirty="0">
                          <a:effectLst/>
                        </a:rPr>
                        <a:t>: Existencia de licencias (Contiene, No contiene); Existencia de pseudónimos  (Contiene, No contiene) </a:t>
                      </a:r>
                    </a:p>
                    <a:p>
                      <a:pPr algn="just">
                        <a:lnSpc>
                          <a:spcPct val="115000"/>
                        </a:lnSpc>
                        <a:spcAft>
                          <a:spcPts val="0"/>
                        </a:spcAft>
                      </a:pPr>
                      <a:r>
                        <a:rPr lang="es-CO" sz="1200" b="0" dirty="0">
                          <a:effectLst/>
                        </a:rPr>
                        <a:t> </a:t>
                      </a:r>
                    </a:p>
                    <a:p>
                      <a:pPr algn="just">
                        <a:lnSpc>
                          <a:spcPct val="115000"/>
                        </a:lnSpc>
                        <a:spcAft>
                          <a:spcPts val="0"/>
                        </a:spcAft>
                      </a:pPr>
                      <a:r>
                        <a:rPr lang="es-CO" sz="1200" b="0" dirty="0">
                          <a:effectLst/>
                        </a:rPr>
                        <a:t>13. </a:t>
                      </a:r>
                      <a:r>
                        <a:rPr lang="es-CO" sz="1200" b="1" dirty="0">
                          <a:effectLst/>
                        </a:rPr>
                        <a:t>Calidad de los aportes voluntarios</a:t>
                      </a:r>
                      <a:r>
                        <a:rPr lang="es-CO" sz="1200" b="0" dirty="0">
                          <a:effectLst/>
                        </a:rPr>
                        <a:t>: Sistemas de calificación por pares ranking (bueno, regular o malo)</a:t>
                      </a:r>
                    </a:p>
                    <a:p>
                      <a:pPr>
                        <a:lnSpc>
                          <a:spcPct val="115000"/>
                        </a:lnSpc>
                        <a:spcAft>
                          <a:spcPts val="0"/>
                        </a:spcAft>
                      </a:pPr>
                      <a:r>
                        <a:rPr lang="es-CO" sz="1200" b="0" dirty="0">
                          <a:effectLst/>
                        </a:rPr>
                        <a:t> </a:t>
                      </a:r>
                    </a:p>
                    <a:p>
                      <a:pPr>
                        <a:lnSpc>
                          <a:spcPct val="115000"/>
                        </a:lnSpc>
                        <a:spcAft>
                          <a:spcPts val="0"/>
                        </a:spcAft>
                      </a:pPr>
                      <a:r>
                        <a:rPr lang="es-CO" sz="1200" b="0" dirty="0">
                          <a:effectLst/>
                        </a:rPr>
                        <a:t>14. </a:t>
                      </a:r>
                      <a:r>
                        <a:rPr lang="es-CO" sz="1200" b="1" dirty="0">
                          <a:effectLst/>
                        </a:rPr>
                        <a:t>Difusión de contenidos</a:t>
                      </a:r>
                      <a:r>
                        <a:rPr lang="es-CO" sz="1200" b="0" dirty="0">
                          <a:effectLst/>
                        </a:rPr>
                        <a:t>: sindicación web (posee, no posee); conexión con redes sociales (posee, no posee); publicación por servicios (posee, no posee) </a:t>
                      </a:r>
                    </a:p>
                    <a:p>
                      <a:pPr>
                        <a:lnSpc>
                          <a:spcPct val="115000"/>
                        </a:lnSpc>
                        <a:spcAft>
                          <a:spcPts val="0"/>
                        </a:spcAft>
                      </a:pPr>
                      <a:r>
                        <a:rPr lang="es-CO" sz="1200" b="0" dirty="0">
                          <a:effectLst/>
                        </a:rPr>
                        <a:t> </a:t>
                      </a:r>
                    </a:p>
                    <a:p>
                      <a:pPr>
                        <a:lnSpc>
                          <a:spcPct val="115000"/>
                        </a:lnSpc>
                        <a:spcAft>
                          <a:spcPts val="0"/>
                        </a:spcAft>
                      </a:pPr>
                      <a:r>
                        <a:rPr lang="es-CO" sz="1200" b="0" dirty="0">
                          <a:effectLst/>
                        </a:rPr>
                        <a:t>15. </a:t>
                      </a:r>
                      <a:r>
                        <a:rPr lang="es-CO" sz="1200" b="1" dirty="0">
                          <a:effectLst/>
                        </a:rPr>
                        <a:t>Porcentaje de información voluntaria</a:t>
                      </a:r>
                      <a:r>
                        <a:rPr lang="es-CO" sz="1200" b="0" dirty="0">
                          <a:effectLst/>
                        </a:rPr>
                        <a:t>: # de </a:t>
                      </a:r>
                      <a:r>
                        <a:rPr lang="es-CO" sz="1200" b="0" dirty="0" err="1">
                          <a:effectLst/>
                        </a:rPr>
                        <a:t>dataset</a:t>
                      </a:r>
                      <a:r>
                        <a:rPr lang="es-CO" sz="1200" b="0" dirty="0">
                          <a:effectLst/>
                        </a:rPr>
                        <a:t> voluntarios / # de datase oficiales x 100   </a:t>
                      </a:r>
                    </a:p>
                  </a:txBody>
                  <a:tcPr marL="41187" marR="41187" marT="0" marB="0"/>
                </a:tc>
                <a:tc>
                  <a:txBody>
                    <a:bodyPr/>
                    <a:lstStyle/>
                    <a:p>
                      <a:pPr>
                        <a:lnSpc>
                          <a:spcPct val="115000"/>
                        </a:lnSpc>
                        <a:spcAft>
                          <a:spcPts val="0"/>
                        </a:spcAft>
                      </a:pPr>
                      <a:r>
                        <a:rPr lang="es-CO" sz="1200" dirty="0">
                          <a:effectLst/>
                        </a:rPr>
                        <a:t> </a:t>
                      </a:r>
                    </a:p>
                    <a:p>
                      <a:pPr>
                        <a:lnSpc>
                          <a:spcPct val="115000"/>
                        </a:lnSpc>
                        <a:spcAft>
                          <a:spcPts val="0"/>
                        </a:spcAft>
                      </a:pPr>
                      <a:r>
                        <a:rPr lang="es-CO" sz="1200" dirty="0">
                          <a:effectLst/>
                        </a:rPr>
                        <a:t> </a:t>
                      </a:r>
                    </a:p>
                    <a:p>
                      <a:pPr>
                        <a:lnSpc>
                          <a:spcPct val="115000"/>
                        </a:lnSpc>
                        <a:spcAft>
                          <a:spcPts val="0"/>
                        </a:spcAft>
                      </a:pPr>
                      <a:r>
                        <a:rPr lang="es-CO" sz="1200" dirty="0">
                          <a:effectLst/>
                        </a:rPr>
                        <a:t> </a:t>
                      </a:r>
                    </a:p>
                    <a:p>
                      <a:pPr>
                        <a:lnSpc>
                          <a:spcPct val="115000"/>
                        </a:lnSpc>
                        <a:spcAft>
                          <a:spcPts val="0"/>
                        </a:spcAft>
                      </a:pPr>
                      <a:r>
                        <a:rPr lang="es-CO" sz="1200" dirty="0">
                          <a:effectLst/>
                        </a:rPr>
                        <a:t> </a:t>
                      </a:r>
                    </a:p>
                    <a:p>
                      <a:pPr algn="ctr">
                        <a:lnSpc>
                          <a:spcPct val="115000"/>
                        </a:lnSpc>
                        <a:spcAft>
                          <a:spcPts val="0"/>
                        </a:spcAft>
                      </a:pPr>
                      <a:r>
                        <a:rPr lang="es-CO" sz="1200" dirty="0">
                          <a:effectLst/>
                        </a:rPr>
                        <a:t>Capas espaciales, sistema de registro y formas de publicación  de un servicio o aplicación</a:t>
                      </a:r>
                    </a:p>
                    <a:p>
                      <a:pPr>
                        <a:lnSpc>
                          <a:spcPct val="115000"/>
                        </a:lnSpc>
                        <a:spcAft>
                          <a:spcPts val="0"/>
                        </a:spcAft>
                      </a:pPr>
                      <a:r>
                        <a:rPr lang="es-CO" sz="1200" dirty="0">
                          <a:effectLst/>
                        </a:rPr>
                        <a:t> </a:t>
                      </a:r>
                      <a:endParaRPr lang="es-CO" sz="1200" dirty="0">
                        <a:solidFill>
                          <a:srgbClr val="000000"/>
                        </a:solidFill>
                        <a:effectLst/>
                        <a:latin typeface="Calibri"/>
                        <a:ea typeface="Calibri"/>
                        <a:cs typeface="Times New Roman"/>
                      </a:endParaRPr>
                    </a:p>
                  </a:txBody>
                  <a:tcPr marL="41187" marR="41187" marT="0" marB="0"/>
                </a:tc>
              </a:tr>
            </a:tbl>
          </a:graphicData>
        </a:graphic>
      </p:graphicFrame>
    </p:spTree>
    <p:extLst>
      <p:ext uri="{BB962C8B-B14F-4D97-AF65-F5344CB8AC3E}">
        <p14:creationId xmlns:p14="http://schemas.microsoft.com/office/powerpoint/2010/main" val="1223069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367056366"/>
              </p:ext>
            </p:extLst>
          </p:nvPr>
        </p:nvGraphicFramePr>
        <p:xfrm>
          <a:off x="323528" y="1106392"/>
          <a:ext cx="6678111" cy="4626864"/>
        </p:xfrm>
        <a:graphic>
          <a:graphicData uri="http://schemas.openxmlformats.org/drawingml/2006/table">
            <a:tbl>
              <a:tblPr firstRow="1" firstCol="1" bandRow="1">
                <a:tableStyleId>{69012ECD-51FC-41F1-AA8D-1B2483CD663E}</a:tableStyleId>
              </a:tblPr>
              <a:tblGrid>
                <a:gridCol w="5303933"/>
                <a:gridCol w="1374178"/>
              </a:tblGrid>
              <a:tr h="0">
                <a:tc>
                  <a:txBody>
                    <a:bodyPr/>
                    <a:lstStyle/>
                    <a:p>
                      <a:pPr algn="ctr">
                        <a:lnSpc>
                          <a:spcPct val="115000"/>
                        </a:lnSpc>
                        <a:spcAft>
                          <a:spcPts val="0"/>
                        </a:spcAft>
                      </a:pPr>
                      <a:r>
                        <a:rPr lang="es-CO" sz="1200" dirty="0">
                          <a:effectLst/>
                        </a:rPr>
                        <a:t>Indicador</a:t>
                      </a:r>
                      <a:endParaRPr lang="es-CO" sz="12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CO" sz="1200">
                          <a:effectLst/>
                        </a:rPr>
                        <a:t>Fuente de datos</a:t>
                      </a:r>
                      <a:endParaRPr lang="es-CO" sz="1200">
                        <a:solidFill>
                          <a:srgbClr val="000000"/>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200" b="0" dirty="0">
                          <a:effectLst/>
                        </a:rPr>
                        <a:t>16. </a:t>
                      </a:r>
                      <a:r>
                        <a:rPr lang="es-ES" sz="1200" b="1" dirty="0">
                          <a:effectLst/>
                        </a:rPr>
                        <a:t>Frecuencia de aportes</a:t>
                      </a:r>
                      <a:r>
                        <a:rPr lang="es-ES" sz="1200" b="0" dirty="0">
                          <a:effectLst/>
                        </a:rPr>
                        <a:t>: # aportes /unidad de tiempo </a:t>
                      </a:r>
                      <a:endParaRPr lang="es-CO" sz="1200" b="0" dirty="0">
                        <a:effectLst/>
                      </a:endParaRPr>
                    </a:p>
                    <a:p>
                      <a:pPr>
                        <a:lnSpc>
                          <a:spcPct val="115000"/>
                        </a:lnSpc>
                        <a:spcAft>
                          <a:spcPts val="0"/>
                        </a:spcAft>
                      </a:pPr>
                      <a:r>
                        <a:rPr lang="es-ES" sz="1200" b="0" dirty="0">
                          <a:effectLst/>
                        </a:rPr>
                        <a:t> </a:t>
                      </a:r>
                      <a:endParaRPr lang="es-CO" sz="1200" b="0" dirty="0">
                        <a:effectLst/>
                      </a:endParaRPr>
                    </a:p>
                    <a:p>
                      <a:pPr>
                        <a:lnSpc>
                          <a:spcPct val="115000"/>
                        </a:lnSpc>
                        <a:spcAft>
                          <a:spcPts val="0"/>
                        </a:spcAft>
                      </a:pPr>
                      <a:r>
                        <a:rPr lang="es-ES" sz="1200" b="0" dirty="0">
                          <a:effectLst/>
                        </a:rPr>
                        <a:t>17. </a:t>
                      </a:r>
                      <a:r>
                        <a:rPr lang="es-ES" sz="1200" b="1" dirty="0">
                          <a:effectLst/>
                        </a:rPr>
                        <a:t>Nivel de disponibilidad entre datos móviles y web</a:t>
                      </a:r>
                      <a:r>
                        <a:rPr lang="es-ES" sz="1200" b="0" dirty="0">
                          <a:effectLst/>
                        </a:rPr>
                        <a:t>: # Contenidos disponibles en web/#contenidos disponibles móvil </a:t>
                      </a:r>
                      <a:endParaRPr lang="es-CO" sz="1200" b="0" dirty="0">
                        <a:effectLst/>
                      </a:endParaRPr>
                    </a:p>
                    <a:p>
                      <a:pPr>
                        <a:lnSpc>
                          <a:spcPct val="115000"/>
                        </a:lnSpc>
                        <a:spcAft>
                          <a:spcPts val="0"/>
                        </a:spcAft>
                      </a:pPr>
                      <a:r>
                        <a:rPr lang="es-ES" sz="1200" b="0" dirty="0">
                          <a:effectLst/>
                        </a:rPr>
                        <a:t> </a:t>
                      </a:r>
                      <a:endParaRPr lang="es-CO" sz="1200" b="0" dirty="0">
                        <a:effectLst/>
                      </a:endParaRPr>
                    </a:p>
                    <a:p>
                      <a:pPr>
                        <a:lnSpc>
                          <a:spcPct val="115000"/>
                        </a:lnSpc>
                        <a:spcAft>
                          <a:spcPts val="0"/>
                        </a:spcAft>
                      </a:pPr>
                      <a:r>
                        <a:rPr lang="es-ES" sz="1200" b="0" dirty="0">
                          <a:effectLst/>
                        </a:rPr>
                        <a:t>18. </a:t>
                      </a:r>
                      <a:r>
                        <a:rPr lang="es-ES" sz="1200" b="1" dirty="0">
                          <a:effectLst/>
                        </a:rPr>
                        <a:t>Calidad del instrumento sensor </a:t>
                      </a:r>
                      <a:r>
                        <a:rPr lang="es-ES" sz="1200" b="0" dirty="0">
                          <a:effectLst/>
                        </a:rPr>
                        <a:t>:Exactitud del instrumento/exactitud requerida</a:t>
                      </a:r>
                      <a:endParaRPr lang="es-CO" sz="1200" b="0" dirty="0">
                        <a:effectLst/>
                      </a:endParaRPr>
                    </a:p>
                    <a:p>
                      <a:pPr>
                        <a:lnSpc>
                          <a:spcPct val="115000"/>
                        </a:lnSpc>
                        <a:spcAft>
                          <a:spcPts val="0"/>
                        </a:spcAft>
                      </a:pPr>
                      <a:r>
                        <a:rPr lang="es-ES" sz="1200" b="0" dirty="0">
                          <a:effectLst/>
                        </a:rPr>
                        <a:t> </a:t>
                      </a:r>
                      <a:endParaRPr lang="es-CO" sz="1200" b="0" dirty="0">
                        <a:effectLst/>
                      </a:endParaRPr>
                    </a:p>
                    <a:p>
                      <a:pPr>
                        <a:lnSpc>
                          <a:spcPct val="115000"/>
                        </a:lnSpc>
                        <a:spcAft>
                          <a:spcPts val="0"/>
                        </a:spcAft>
                      </a:pPr>
                      <a:r>
                        <a:rPr lang="es-ES" sz="1200" b="0" dirty="0">
                          <a:effectLst/>
                        </a:rPr>
                        <a:t>19. </a:t>
                      </a:r>
                      <a:r>
                        <a:rPr lang="es-ES" sz="1200" b="1" dirty="0">
                          <a:effectLst/>
                        </a:rPr>
                        <a:t>Grado de actualización</a:t>
                      </a:r>
                      <a:r>
                        <a:rPr lang="es-ES" sz="1200" b="0" dirty="0">
                          <a:effectLst/>
                        </a:rPr>
                        <a:t>: Periodicidad de captura/periodicidad de publicación </a:t>
                      </a:r>
                      <a:endParaRPr lang="es-CO" sz="1200" b="0" dirty="0">
                        <a:effectLst/>
                      </a:endParaRPr>
                    </a:p>
                    <a:p>
                      <a:pPr>
                        <a:lnSpc>
                          <a:spcPct val="115000"/>
                        </a:lnSpc>
                        <a:spcAft>
                          <a:spcPts val="0"/>
                        </a:spcAft>
                      </a:pPr>
                      <a:r>
                        <a:rPr lang="es-ES" sz="1200" b="0" dirty="0">
                          <a:effectLst/>
                        </a:rPr>
                        <a:t> </a:t>
                      </a:r>
                      <a:endParaRPr lang="es-CO" sz="1200" b="0" dirty="0">
                        <a:effectLst/>
                      </a:endParaRPr>
                    </a:p>
                    <a:p>
                      <a:pPr>
                        <a:lnSpc>
                          <a:spcPct val="115000"/>
                        </a:lnSpc>
                        <a:spcAft>
                          <a:spcPts val="0"/>
                        </a:spcAft>
                      </a:pPr>
                      <a:r>
                        <a:rPr lang="es-ES" sz="1200" b="0" dirty="0">
                          <a:effectLst/>
                        </a:rPr>
                        <a:t>20. </a:t>
                      </a:r>
                      <a:r>
                        <a:rPr lang="es-ES" sz="1200" b="1" dirty="0">
                          <a:effectLst/>
                        </a:rPr>
                        <a:t>Grado de análisis de información</a:t>
                      </a:r>
                      <a:r>
                        <a:rPr lang="es-ES" sz="1200" b="0" dirty="0">
                          <a:effectLst/>
                        </a:rPr>
                        <a:t>: Publicación de datos crudos/publicación de datos procesados x 100 </a:t>
                      </a:r>
                      <a:endParaRPr lang="es-CO" sz="1200" b="0" dirty="0">
                        <a:effectLst/>
                      </a:endParaRPr>
                    </a:p>
                    <a:p>
                      <a:pPr>
                        <a:lnSpc>
                          <a:spcPct val="115000"/>
                        </a:lnSpc>
                        <a:spcAft>
                          <a:spcPts val="0"/>
                        </a:spcAft>
                      </a:pPr>
                      <a:r>
                        <a:rPr lang="es-ES" sz="1200" b="0" dirty="0">
                          <a:effectLst/>
                        </a:rPr>
                        <a:t> </a:t>
                      </a:r>
                      <a:endParaRPr lang="es-CO" sz="1200" b="0" dirty="0">
                        <a:effectLst/>
                      </a:endParaRPr>
                    </a:p>
                    <a:p>
                      <a:pPr>
                        <a:lnSpc>
                          <a:spcPct val="115000"/>
                        </a:lnSpc>
                        <a:spcAft>
                          <a:spcPts val="0"/>
                        </a:spcAft>
                      </a:pPr>
                      <a:r>
                        <a:rPr lang="es-ES" sz="1200" b="0" dirty="0">
                          <a:effectLst/>
                        </a:rPr>
                        <a:t>21. </a:t>
                      </a:r>
                      <a:r>
                        <a:rPr lang="es-ES" sz="1200" b="1" dirty="0">
                          <a:effectLst/>
                        </a:rPr>
                        <a:t>Disponibilidad de datos de trayectos</a:t>
                      </a:r>
                      <a:r>
                        <a:rPr lang="es-ES" sz="1200" b="0" dirty="0">
                          <a:effectLst/>
                        </a:rPr>
                        <a:t>: # de </a:t>
                      </a:r>
                      <a:r>
                        <a:rPr lang="es-ES" sz="1200" b="0" dirty="0" err="1">
                          <a:effectLst/>
                        </a:rPr>
                        <a:t>dataset</a:t>
                      </a:r>
                      <a:r>
                        <a:rPr lang="es-ES" sz="1200" b="0" dirty="0">
                          <a:effectLst/>
                        </a:rPr>
                        <a:t> que registren trayectorias    </a:t>
                      </a:r>
                      <a:endParaRPr lang="es-CO" sz="1200" b="0" dirty="0">
                        <a:effectLst/>
                      </a:endParaRPr>
                    </a:p>
                    <a:p>
                      <a:pPr>
                        <a:lnSpc>
                          <a:spcPct val="115000"/>
                        </a:lnSpc>
                        <a:spcAft>
                          <a:spcPts val="0"/>
                        </a:spcAft>
                      </a:pPr>
                      <a:r>
                        <a:rPr lang="es-ES" sz="1200" b="0" dirty="0">
                          <a:effectLst/>
                        </a:rPr>
                        <a:t> </a:t>
                      </a:r>
                      <a:endParaRPr lang="es-CO" sz="1200" b="0" dirty="0">
                        <a:effectLst/>
                      </a:endParaRPr>
                    </a:p>
                    <a:p>
                      <a:pPr>
                        <a:lnSpc>
                          <a:spcPct val="115000"/>
                        </a:lnSpc>
                        <a:spcAft>
                          <a:spcPts val="0"/>
                        </a:spcAft>
                      </a:pPr>
                      <a:r>
                        <a:rPr lang="es-ES" sz="1200" b="0" dirty="0">
                          <a:effectLst/>
                        </a:rPr>
                        <a:t>22. </a:t>
                      </a:r>
                      <a:r>
                        <a:rPr lang="es-ES" sz="1200" b="1" dirty="0">
                          <a:effectLst/>
                        </a:rPr>
                        <a:t>Representatividad temporal del evento</a:t>
                      </a:r>
                      <a:r>
                        <a:rPr lang="es-ES" sz="1200" b="0" dirty="0">
                          <a:effectLst/>
                        </a:rPr>
                        <a:t>: Periodo de actividad del sensor/tiempo de ocurrencia del fenómeno </a:t>
                      </a:r>
                      <a:endParaRPr lang="es-CO" sz="1200" b="0" dirty="0">
                        <a:effectLst/>
                      </a:endParaRPr>
                    </a:p>
                    <a:p>
                      <a:pPr>
                        <a:lnSpc>
                          <a:spcPct val="115000"/>
                        </a:lnSpc>
                        <a:spcAft>
                          <a:spcPts val="0"/>
                        </a:spcAft>
                      </a:pPr>
                      <a:r>
                        <a:rPr lang="es-ES" sz="1200" b="0" dirty="0">
                          <a:effectLst/>
                        </a:rPr>
                        <a:t> </a:t>
                      </a:r>
                      <a:endParaRPr lang="es-CO" sz="1200" b="0" dirty="0">
                        <a:effectLst/>
                      </a:endParaRPr>
                    </a:p>
                    <a:p>
                      <a:pPr>
                        <a:lnSpc>
                          <a:spcPct val="115000"/>
                        </a:lnSpc>
                        <a:spcAft>
                          <a:spcPts val="0"/>
                        </a:spcAft>
                      </a:pPr>
                      <a:r>
                        <a:rPr lang="es-ES" sz="1200" b="0" dirty="0">
                          <a:effectLst/>
                        </a:rPr>
                        <a:t>23. Existencia de </a:t>
                      </a:r>
                      <a:r>
                        <a:rPr lang="es-ES" sz="1200" b="1" dirty="0">
                          <a:effectLst/>
                        </a:rPr>
                        <a:t>mecanismos de selectividad</a:t>
                      </a:r>
                      <a:r>
                        <a:rPr lang="es-ES" sz="1200" b="0" dirty="0">
                          <a:effectLst/>
                        </a:rPr>
                        <a:t>: </a:t>
                      </a:r>
                      <a:endParaRPr lang="es-CO" sz="1200" b="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 </a:t>
                      </a:r>
                      <a:endParaRPr lang="es-CO" sz="1200" dirty="0">
                        <a:effectLst/>
                      </a:endParaRPr>
                    </a:p>
                    <a:p>
                      <a:pPr algn="ctr">
                        <a:lnSpc>
                          <a:spcPct val="115000"/>
                        </a:lnSpc>
                        <a:spcAft>
                          <a:spcPts val="0"/>
                        </a:spcAft>
                      </a:pPr>
                      <a:r>
                        <a:rPr lang="es-ES" sz="1200" dirty="0">
                          <a:effectLst/>
                        </a:rPr>
                        <a:t> </a:t>
                      </a:r>
                      <a:endParaRPr lang="es-CO" sz="1200" dirty="0">
                        <a:effectLst/>
                      </a:endParaRPr>
                    </a:p>
                    <a:p>
                      <a:pPr algn="ctr">
                        <a:lnSpc>
                          <a:spcPct val="115000"/>
                        </a:lnSpc>
                        <a:spcAft>
                          <a:spcPts val="0"/>
                        </a:spcAft>
                      </a:pPr>
                      <a:r>
                        <a:rPr lang="es-ES" sz="1200" dirty="0">
                          <a:effectLst/>
                        </a:rPr>
                        <a:t> </a:t>
                      </a:r>
                      <a:endParaRPr lang="es-CO" sz="1200" dirty="0">
                        <a:effectLst/>
                      </a:endParaRPr>
                    </a:p>
                    <a:p>
                      <a:pPr algn="ctr">
                        <a:lnSpc>
                          <a:spcPct val="115000"/>
                        </a:lnSpc>
                        <a:spcAft>
                          <a:spcPts val="0"/>
                        </a:spcAft>
                      </a:pPr>
                      <a:r>
                        <a:rPr lang="es-ES" sz="1200" dirty="0">
                          <a:effectLst/>
                        </a:rPr>
                        <a:t> </a:t>
                      </a:r>
                      <a:endParaRPr lang="es-CO" sz="1200" dirty="0">
                        <a:effectLst/>
                      </a:endParaRPr>
                    </a:p>
                    <a:p>
                      <a:pPr algn="ctr">
                        <a:lnSpc>
                          <a:spcPct val="115000"/>
                        </a:lnSpc>
                        <a:spcAft>
                          <a:spcPts val="0"/>
                        </a:spcAft>
                      </a:pPr>
                      <a:r>
                        <a:rPr lang="es-ES" sz="1200" dirty="0">
                          <a:effectLst/>
                        </a:rPr>
                        <a:t>Conjunto de especificaciones del </a:t>
                      </a:r>
                      <a:r>
                        <a:rPr lang="es-ES" sz="1200" dirty="0" smtClean="0">
                          <a:effectLst/>
                        </a:rPr>
                        <a:t>Sensor Web </a:t>
                      </a:r>
                      <a:r>
                        <a:rPr lang="es-ES" sz="1200" dirty="0" err="1" smtClean="0">
                          <a:effectLst/>
                        </a:rPr>
                        <a:t>Enablement</a:t>
                      </a:r>
                      <a:r>
                        <a:rPr lang="es-ES" sz="1200" dirty="0" smtClean="0">
                          <a:effectLst/>
                        </a:rPr>
                        <a:t> (SWE)</a:t>
                      </a:r>
                      <a:endParaRPr lang="es-CO" sz="1200" dirty="0">
                        <a:solidFill>
                          <a:srgbClr val="000000"/>
                        </a:solidFill>
                        <a:effectLst/>
                        <a:latin typeface="Calibri"/>
                        <a:ea typeface="Calibri"/>
                        <a:cs typeface="Times New Roman"/>
                      </a:endParaRPr>
                    </a:p>
                  </a:txBody>
                  <a:tcPr marL="68580" marR="68580" marT="0" marB="0"/>
                </a:tc>
              </a:tr>
            </a:tbl>
          </a:graphicData>
        </a:graphic>
      </p:graphicFrame>
      <p:pic>
        <p:nvPicPr>
          <p:cNvPr id="7" name="Picture 5" descr="http://assets.inhabitat.com/wp-content/blogs.dir/1/files/2012/12/citysense-air-pollution-monitoring.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
          <a:stretch/>
        </p:blipFill>
        <p:spPr bwMode="auto">
          <a:xfrm>
            <a:off x="7380312" y="2996952"/>
            <a:ext cx="1375361" cy="1281097"/>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p:cNvSpPr>
            <a:spLocks noGrp="1"/>
          </p:cNvSpPr>
          <p:nvPr>
            <p:ph type="title"/>
          </p:nvPr>
        </p:nvSpPr>
        <p:spPr>
          <a:xfrm>
            <a:off x="0" y="44624"/>
            <a:ext cx="9144000" cy="562074"/>
          </a:xfrm>
        </p:spPr>
        <p:txBody>
          <a:bodyPr/>
          <a:lstStyle/>
          <a:p>
            <a:pPr algn="l"/>
            <a:r>
              <a:rPr lang="es-ES" dirty="0" smtClean="0"/>
              <a:t>Indicadores de </a:t>
            </a:r>
            <a:r>
              <a:rPr lang="es-ES" dirty="0" err="1" smtClean="0"/>
              <a:t>dinamicidad</a:t>
            </a:r>
            <a:r>
              <a:rPr lang="es-ES" dirty="0" smtClean="0"/>
              <a:t> (2)</a:t>
            </a:r>
            <a:endParaRPr lang="es-ES" dirty="0"/>
          </a:p>
        </p:txBody>
      </p:sp>
    </p:spTree>
    <p:extLst>
      <p:ext uri="{BB962C8B-B14F-4D97-AF65-F5344CB8AC3E}">
        <p14:creationId xmlns:p14="http://schemas.microsoft.com/office/powerpoint/2010/main" val="2768462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EC" sz="2800" dirty="0" smtClean="0"/>
          </a:p>
          <a:p>
            <a:pPr marL="0" indent="0">
              <a:buNone/>
            </a:pPr>
            <a:endParaRPr lang="es-EC" sz="2800" dirty="0"/>
          </a:p>
          <a:p>
            <a:pPr marL="0" indent="0" algn="ctr">
              <a:buNone/>
            </a:pPr>
            <a:r>
              <a:rPr lang="es-EC" sz="2800" dirty="0" smtClean="0">
                <a:solidFill>
                  <a:schemeClr val="bg1">
                    <a:lumMod val="65000"/>
                  </a:schemeClr>
                </a:solidFill>
              </a:rPr>
              <a:t>Estudiar </a:t>
            </a:r>
            <a:r>
              <a:rPr lang="es-EC" sz="2800" dirty="0">
                <a:solidFill>
                  <a:schemeClr val="bg1">
                    <a:lumMod val="65000"/>
                  </a:schemeClr>
                </a:solidFill>
              </a:rPr>
              <a:t>la implementación de las nuevas </a:t>
            </a:r>
            <a:r>
              <a:rPr lang="es-EC" sz="2800" dirty="0" smtClean="0">
                <a:solidFill>
                  <a:schemeClr val="bg1">
                    <a:lumMod val="65000"/>
                  </a:schemeClr>
                </a:solidFill>
              </a:rPr>
              <a:t>tendencias en </a:t>
            </a:r>
            <a:r>
              <a:rPr lang="es-EC" sz="2800" dirty="0">
                <a:solidFill>
                  <a:schemeClr val="bg1">
                    <a:lumMod val="65000"/>
                  </a:schemeClr>
                </a:solidFill>
              </a:rPr>
              <a:t>IDE </a:t>
            </a:r>
            <a:r>
              <a:rPr lang="es-EC" sz="2800" dirty="0" smtClean="0">
                <a:solidFill>
                  <a:schemeClr val="bg1">
                    <a:lumMod val="65000"/>
                  </a:schemeClr>
                </a:solidFill>
              </a:rPr>
              <a:t>en el </a:t>
            </a:r>
            <a:r>
              <a:rPr lang="es-EC" sz="2800" dirty="0">
                <a:solidFill>
                  <a:schemeClr val="bg1">
                    <a:lumMod val="65000"/>
                  </a:schemeClr>
                </a:solidFill>
              </a:rPr>
              <a:t>contexto </a:t>
            </a:r>
            <a:r>
              <a:rPr lang="es-EC" sz="2800" dirty="0" smtClean="0">
                <a:solidFill>
                  <a:schemeClr val="bg1">
                    <a:lumMod val="65000"/>
                  </a:schemeClr>
                </a:solidFill>
              </a:rPr>
              <a:t>Latinoamericano</a:t>
            </a:r>
          </a:p>
          <a:p>
            <a:pPr marL="0" indent="0" algn="ctr">
              <a:buNone/>
            </a:pPr>
            <a:endParaRPr lang="es-EC" sz="2800" dirty="0"/>
          </a:p>
          <a:p>
            <a:pPr marL="0" lvl="1" indent="0" algn="ctr">
              <a:buNone/>
            </a:pPr>
            <a:r>
              <a:rPr lang="es-ES_tradnl" sz="2400" b="1" dirty="0" smtClean="0">
                <a:solidFill>
                  <a:schemeClr val="bg1">
                    <a:lumMod val="65000"/>
                  </a:schemeClr>
                </a:solidFill>
                <a:latin typeface="Cambria" pitchFamily="18" charset="0"/>
              </a:rPr>
              <a:t>Identificar el </a:t>
            </a:r>
            <a:r>
              <a:rPr lang="es-ES_tradnl" sz="2400" b="1" dirty="0">
                <a:solidFill>
                  <a:schemeClr val="bg1">
                    <a:lumMod val="65000"/>
                  </a:schemeClr>
                </a:solidFill>
                <a:latin typeface="Cambria" pitchFamily="18" charset="0"/>
              </a:rPr>
              <a:t>estado del arte en Latinoamérica</a:t>
            </a:r>
          </a:p>
          <a:p>
            <a:pPr marL="0" lvl="1" indent="0" algn="ctr">
              <a:buNone/>
            </a:pPr>
            <a:r>
              <a:rPr lang="es-ES_tradnl" sz="2400" b="1" dirty="0" smtClean="0">
                <a:solidFill>
                  <a:schemeClr val="bg1">
                    <a:lumMod val="65000"/>
                  </a:schemeClr>
                </a:solidFill>
                <a:latin typeface="Cambria" pitchFamily="18" charset="0"/>
              </a:rPr>
              <a:t>Recopilar indicadores </a:t>
            </a:r>
            <a:r>
              <a:rPr lang="es-ES_tradnl" sz="2400" b="1" dirty="0">
                <a:solidFill>
                  <a:schemeClr val="bg1">
                    <a:lumMod val="65000"/>
                  </a:schemeClr>
                </a:solidFill>
                <a:latin typeface="Cambria" pitchFamily="18" charset="0"/>
              </a:rPr>
              <a:t>de </a:t>
            </a:r>
            <a:r>
              <a:rPr lang="es-ES_tradnl" sz="2400" b="1" dirty="0" smtClean="0">
                <a:solidFill>
                  <a:schemeClr val="bg1">
                    <a:lumMod val="65000"/>
                  </a:schemeClr>
                </a:solidFill>
                <a:latin typeface="Cambria" pitchFamily="18" charset="0"/>
              </a:rPr>
              <a:t>seguimiento</a:t>
            </a:r>
          </a:p>
          <a:p>
            <a:pPr marL="0" lvl="1" indent="0" algn="ctr">
              <a:buNone/>
            </a:pPr>
            <a:r>
              <a:rPr lang="es-ES_tradnl" sz="2400" b="1" dirty="0" smtClean="0">
                <a:latin typeface="Cambria" pitchFamily="18" charset="0"/>
              </a:rPr>
              <a:t>Desarrollar </a:t>
            </a:r>
            <a:r>
              <a:rPr lang="es-ES_tradnl" sz="2400" b="1" dirty="0">
                <a:latin typeface="Cambria" pitchFamily="18" charset="0"/>
              </a:rPr>
              <a:t>prototipos de nuevas tendencias</a:t>
            </a:r>
          </a:p>
          <a:p>
            <a:pPr marL="457200" indent="-457200" algn="ctr">
              <a:buFont typeface="Arial" panose="020B0604020202020204" pitchFamily="34" charset="0"/>
              <a:buChar char="•"/>
            </a:pPr>
            <a:endParaRPr lang="es-EC" sz="2800" dirty="0" smtClean="0"/>
          </a:p>
          <a:p>
            <a:pPr marL="0" indent="0">
              <a:buNone/>
            </a:pPr>
            <a:endParaRPr lang="es-EC" dirty="0"/>
          </a:p>
        </p:txBody>
      </p:sp>
      <p:sp>
        <p:nvSpPr>
          <p:cNvPr id="6" name="5 Título"/>
          <p:cNvSpPr>
            <a:spLocks noGrp="1"/>
          </p:cNvSpPr>
          <p:nvPr>
            <p:ph type="title"/>
          </p:nvPr>
        </p:nvSpPr>
        <p:spPr/>
        <p:txBody>
          <a:bodyPr/>
          <a:lstStyle/>
          <a:p>
            <a:pPr algn="l"/>
            <a:r>
              <a:rPr lang="es-CO" dirty="0" smtClean="0"/>
              <a:t>Objetivos específicos</a:t>
            </a:r>
            <a:endParaRPr lang="es-CO" dirty="0"/>
          </a:p>
        </p:txBody>
      </p:sp>
      <p:pic>
        <p:nvPicPr>
          <p:cNvPr id="9" name="Shape 2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10852" y="941266"/>
            <a:ext cx="547455" cy="975566"/>
          </a:xfrm>
          <a:prstGeom prst="rect">
            <a:avLst/>
          </a:prstGeom>
          <a:noFill/>
          <a:ln>
            <a:noFill/>
          </a:ln>
        </p:spPr>
      </p:pic>
      <p:pic>
        <p:nvPicPr>
          <p:cNvPr id="11" name="Shape 27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47864" y="1033004"/>
            <a:ext cx="449331" cy="792089"/>
          </a:xfrm>
          <a:prstGeom prst="rect">
            <a:avLst/>
          </a:prstGeom>
          <a:noFill/>
          <a:ln>
            <a:noFill/>
          </a:ln>
        </p:spPr>
      </p:pic>
      <p:pic>
        <p:nvPicPr>
          <p:cNvPr id="12" name="Shape 27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9395" y="1006210"/>
            <a:ext cx="968789" cy="845676"/>
          </a:xfrm>
          <a:prstGeom prst="rect">
            <a:avLst/>
          </a:prstGeom>
          <a:noFill/>
          <a:ln>
            <a:noFill/>
          </a:ln>
        </p:spPr>
      </p:pic>
    </p:spTree>
    <p:extLst>
      <p:ext uri="{BB962C8B-B14F-4D97-AF65-F5344CB8AC3E}">
        <p14:creationId xmlns:p14="http://schemas.microsoft.com/office/powerpoint/2010/main" val="3201796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9999" y="1412777"/>
            <a:ext cx="4226497" cy="375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471" y="1412776"/>
            <a:ext cx="4301751" cy="375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3 CuadroTexto"/>
          <p:cNvSpPr txBox="1">
            <a:spLocks noChangeArrowheads="1"/>
          </p:cNvSpPr>
          <p:nvPr/>
        </p:nvSpPr>
        <p:spPr bwMode="auto">
          <a:xfrm>
            <a:off x="997274" y="5373216"/>
            <a:ext cx="297060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utura Std Book" pitchFamily="34" charset="0"/>
              </a:defRPr>
            </a:lvl1pPr>
            <a:lvl2pPr marL="742950" indent="-285750">
              <a:spcBef>
                <a:spcPct val="20000"/>
              </a:spcBef>
              <a:buFont typeface="Arial" panose="020B0604020202020204" pitchFamily="34" charset="0"/>
              <a:buChar char="–"/>
              <a:defRPr sz="2800">
                <a:solidFill>
                  <a:schemeClr val="tx1"/>
                </a:solidFill>
                <a:latin typeface="Futura Std Book" pitchFamily="34" charset="0"/>
              </a:defRPr>
            </a:lvl2pPr>
            <a:lvl3pPr marL="1143000" indent="-228600">
              <a:spcBef>
                <a:spcPct val="20000"/>
              </a:spcBef>
              <a:buFont typeface="Arial" panose="020B0604020202020204" pitchFamily="34" charset="0"/>
              <a:buChar char="•"/>
              <a:defRPr sz="2400">
                <a:solidFill>
                  <a:schemeClr val="tx1"/>
                </a:solidFill>
                <a:latin typeface="Futura Std Book" pitchFamily="34" charset="0"/>
              </a:defRPr>
            </a:lvl3pPr>
            <a:lvl4pPr marL="1600200" indent="-228600">
              <a:spcBef>
                <a:spcPct val="20000"/>
              </a:spcBef>
              <a:buFont typeface="Arial" panose="020B0604020202020204" pitchFamily="34" charset="0"/>
              <a:buChar char="–"/>
              <a:defRPr sz="2000">
                <a:solidFill>
                  <a:schemeClr val="tx1"/>
                </a:solidFill>
                <a:latin typeface="Futura Std Book" pitchFamily="34" charset="0"/>
              </a:defRPr>
            </a:lvl4pPr>
            <a:lvl5pPr marL="2057400" indent="-228600">
              <a:spcBef>
                <a:spcPct val="20000"/>
              </a:spcBef>
              <a:buFont typeface="Arial" panose="020B0604020202020204" pitchFamily="34" charset="0"/>
              <a:buChar char="»"/>
              <a:defRPr sz="2000">
                <a:solidFill>
                  <a:schemeClr val="tx1"/>
                </a:solidFill>
                <a:latin typeface="Futura Std Book"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pitchFamily="34" charset="0"/>
              </a:defRPr>
            </a:lvl9pPr>
          </a:lstStyle>
          <a:p>
            <a:pPr algn="ctr">
              <a:spcBef>
                <a:spcPct val="0"/>
              </a:spcBef>
              <a:buFontTx/>
              <a:buNone/>
            </a:pPr>
            <a:r>
              <a:rPr lang="es-MX" altLang="es-CO" sz="1500" b="1" kern="100" dirty="0">
                <a:latin typeface="+mj-lt"/>
                <a:ea typeface="SimSun" panose="02010600030101010101" pitchFamily="2" charset="-122"/>
              </a:rPr>
              <a:t>Benedicto XVI – </a:t>
            </a:r>
            <a:r>
              <a:rPr lang="es-MX" altLang="es-CO" sz="1500" b="1" kern="100" dirty="0" smtClean="0">
                <a:latin typeface="+mj-lt"/>
                <a:ea typeface="SimSun" panose="02010600030101010101" pitchFamily="2" charset="-122"/>
              </a:rPr>
              <a:t>Abril </a:t>
            </a:r>
            <a:r>
              <a:rPr lang="es-MX" altLang="es-CO" sz="1500" b="1" kern="100" dirty="0">
                <a:latin typeface="+mj-lt"/>
                <a:ea typeface="SimSun" panose="02010600030101010101" pitchFamily="2" charset="-122"/>
              </a:rPr>
              <a:t>2005</a:t>
            </a:r>
            <a:endParaRPr lang="es-CO" altLang="es-CO" sz="1500" b="1" kern="100" dirty="0">
              <a:latin typeface="+mj-lt"/>
              <a:ea typeface="SimSun" panose="02010600030101010101" pitchFamily="2" charset="-122"/>
            </a:endParaRPr>
          </a:p>
        </p:txBody>
      </p:sp>
      <p:sp>
        <p:nvSpPr>
          <p:cNvPr id="12" name="7 CuadroTexto"/>
          <p:cNvSpPr txBox="1">
            <a:spLocks noChangeArrowheads="1"/>
          </p:cNvSpPr>
          <p:nvPr/>
        </p:nvSpPr>
        <p:spPr bwMode="auto">
          <a:xfrm>
            <a:off x="5561831" y="5373216"/>
            <a:ext cx="297060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utura Std Book" pitchFamily="34" charset="0"/>
              </a:defRPr>
            </a:lvl1pPr>
            <a:lvl2pPr marL="742950" indent="-285750">
              <a:spcBef>
                <a:spcPct val="20000"/>
              </a:spcBef>
              <a:buFont typeface="Arial" panose="020B0604020202020204" pitchFamily="34" charset="0"/>
              <a:buChar char="–"/>
              <a:defRPr sz="2800">
                <a:solidFill>
                  <a:schemeClr val="tx1"/>
                </a:solidFill>
                <a:latin typeface="Futura Std Book" pitchFamily="34" charset="0"/>
              </a:defRPr>
            </a:lvl2pPr>
            <a:lvl3pPr marL="1143000" indent="-228600">
              <a:spcBef>
                <a:spcPct val="20000"/>
              </a:spcBef>
              <a:buFont typeface="Arial" panose="020B0604020202020204" pitchFamily="34" charset="0"/>
              <a:buChar char="•"/>
              <a:defRPr sz="2400">
                <a:solidFill>
                  <a:schemeClr val="tx1"/>
                </a:solidFill>
                <a:latin typeface="Futura Std Book" pitchFamily="34" charset="0"/>
              </a:defRPr>
            </a:lvl3pPr>
            <a:lvl4pPr marL="1600200" indent="-228600">
              <a:spcBef>
                <a:spcPct val="20000"/>
              </a:spcBef>
              <a:buFont typeface="Arial" panose="020B0604020202020204" pitchFamily="34" charset="0"/>
              <a:buChar char="–"/>
              <a:defRPr sz="2000">
                <a:solidFill>
                  <a:schemeClr val="tx1"/>
                </a:solidFill>
                <a:latin typeface="Futura Std Book" pitchFamily="34" charset="0"/>
              </a:defRPr>
            </a:lvl4pPr>
            <a:lvl5pPr marL="2057400" indent="-228600">
              <a:spcBef>
                <a:spcPct val="20000"/>
              </a:spcBef>
              <a:buFont typeface="Arial" panose="020B0604020202020204" pitchFamily="34" charset="0"/>
              <a:buChar char="»"/>
              <a:defRPr sz="2000">
                <a:solidFill>
                  <a:schemeClr val="tx1"/>
                </a:solidFill>
                <a:latin typeface="Futura Std Book"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utura Std Book" pitchFamily="34" charset="0"/>
              </a:defRPr>
            </a:lvl9pPr>
          </a:lstStyle>
          <a:p>
            <a:pPr algn="ctr">
              <a:spcBef>
                <a:spcPct val="0"/>
              </a:spcBef>
              <a:buFontTx/>
              <a:buNone/>
            </a:pPr>
            <a:r>
              <a:rPr lang="es-MX" altLang="es-CO" sz="1500" b="1" kern="100" dirty="0">
                <a:latin typeface="+mj-lt"/>
                <a:ea typeface="SimSun" panose="02010600030101010101" pitchFamily="2" charset="-122"/>
              </a:rPr>
              <a:t>Francisco I – </a:t>
            </a:r>
            <a:r>
              <a:rPr lang="es-MX" altLang="es-CO" sz="1500" b="1" kern="100" dirty="0" smtClean="0">
                <a:latin typeface="+mj-lt"/>
                <a:ea typeface="SimSun" panose="02010600030101010101" pitchFamily="2" charset="-122"/>
              </a:rPr>
              <a:t>Marzo </a:t>
            </a:r>
            <a:r>
              <a:rPr lang="es-MX" altLang="es-CO" sz="1500" b="1" kern="100" dirty="0">
                <a:latin typeface="+mj-lt"/>
                <a:ea typeface="SimSun" panose="02010600030101010101" pitchFamily="2" charset="-122"/>
              </a:rPr>
              <a:t>2013</a:t>
            </a:r>
            <a:endParaRPr lang="es-CO" altLang="es-CO" sz="1500" b="1" kern="100" dirty="0">
              <a:latin typeface="+mj-lt"/>
              <a:ea typeface="SimSun" panose="02010600030101010101" pitchFamily="2" charset="-122"/>
            </a:endParaRPr>
          </a:p>
        </p:txBody>
      </p:sp>
    </p:spTree>
    <p:extLst>
      <p:ext uri="{BB962C8B-B14F-4D97-AF65-F5344CB8AC3E}">
        <p14:creationId xmlns:p14="http://schemas.microsoft.com/office/powerpoint/2010/main" val="2557732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83"/>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76538" y="2258417"/>
            <a:ext cx="19446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hape 384"/>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9776" y="1988542"/>
            <a:ext cx="1277937"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hape 385"/>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l="-1299" t="-4941"/>
          <a:stretch>
            <a:fillRect/>
          </a:stretch>
        </p:blipFill>
        <p:spPr bwMode="auto">
          <a:xfrm>
            <a:off x="539626" y="2077442"/>
            <a:ext cx="1223962"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hape 387"/>
          <p:cNvPicPr preferRelativeResize="0">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54713" y="1988542"/>
            <a:ext cx="13843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388"/>
          <p:cNvSpPr txBox="1">
            <a:spLocks noChangeArrowheads="1"/>
          </p:cNvSpPr>
          <p:nvPr/>
        </p:nvSpPr>
        <p:spPr bwMode="auto">
          <a:xfrm>
            <a:off x="401513" y="4034829"/>
            <a:ext cx="2513013" cy="1122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5" tIns="45700" rIns="91425" bIns="45700" anchor="ctr"/>
          <a:lstStyle/>
          <a:p>
            <a:pPr algn="ctr">
              <a:buClr>
                <a:srgbClr val="F2F2F2"/>
              </a:buClr>
              <a:buSzPct val="25000"/>
              <a:buFont typeface="Cambria" pitchFamily="18" charset="0"/>
              <a:buNone/>
            </a:pPr>
            <a:endParaRPr lang="es-ES" sz="1700">
              <a:solidFill>
                <a:schemeClr val="tx1"/>
              </a:solidFill>
              <a:latin typeface="Cambria" pitchFamily="18" charset="0"/>
              <a:ea typeface="Cambria" pitchFamily="18" charset="0"/>
              <a:cs typeface="Cambria" pitchFamily="18" charset="0"/>
              <a:sym typeface="Cambria" pitchFamily="18" charset="0"/>
            </a:endParaRPr>
          </a:p>
          <a:p>
            <a:pPr algn="ctr">
              <a:buClr>
                <a:srgbClr val="F2F2F2"/>
              </a:buClr>
              <a:buSzPct val="25000"/>
              <a:buFont typeface="Cambria" pitchFamily="18" charset="0"/>
              <a:buNone/>
            </a:pPr>
            <a:r>
              <a:rPr lang="es-ES" sz="1700">
                <a:solidFill>
                  <a:schemeClr val="tx1"/>
                </a:solidFill>
                <a:latin typeface="Cambria" pitchFamily="18" charset="0"/>
                <a:ea typeface="Cambria" pitchFamily="18" charset="0"/>
                <a:cs typeface="Cambria" pitchFamily="18" charset="0"/>
                <a:sym typeface="Cambria" pitchFamily="18" charset="0"/>
              </a:rPr>
              <a:t>Monitoreo participativo de contaminación acústica</a:t>
            </a:r>
          </a:p>
          <a:p>
            <a:pPr algn="ctr">
              <a:buClr>
                <a:srgbClr val="F2F2F2"/>
              </a:buClr>
              <a:buSzPct val="25000"/>
              <a:buFont typeface="Cambria" pitchFamily="18" charset="0"/>
              <a:buNone/>
            </a:pPr>
            <a:r>
              <a:rPr lang="es-ES" sz="1700">
                <a:solidFill>
                  <a:schemeClr val="tx1"/>
                </a:solidFill>
                <a:latin typeface="Cambria" pitchFamily="18" charset="0"/>
                <a:ea typeface="Cambria" pitchFamily="18" charset="0"/>
                <a:cs typeface="Cambria" pitchFamily="18" charset="0"/>
                <a:sym typeface="Cambria" pitchFamily="18" charset="0"/>
              </a:rPr>
              <a:t> </a:t>
            </a:r>
          </a:p>
        </p:txBody>
      </p:sp>
      <p:sp>
        <p:nvSpPr>
          <p:cNvPr id="10" name="Shape 389"/>
          <p:cNvSpPr txBox="1">
            <a:spLocks noChangeArrowheads="1"/>
          </p:cNvSpPr>
          <p:nvPr/>
        </p:nvSpPr>
        <p:spPr bwMode="auto">
          <a:xfrm>
            <a:off x="6530851" y="3995142"/>
            <a:ext cx="2433637" cy="1162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5" tIns="45700" rIns="91425" bIns="45700" anchor="ctr"/>
          <a:lstStyle/>
          <a:p>
            <a:pPr algn="ctr">
              <a:buClr>
                <a:srgbClr val="F2F2F2"/>
              </a:buClr>
              <a:buSzPct val="25000"/>
              <a:buFont typeface="Cambria" pitchFamily="18" charset="0"/>
              <a:buNone/>
            </a:pPr>
            <a:r>
              <a:rPr lang="es-ES" sz="1700">
                <a:solidFill>
                  <a:schemeClr val="tx1"/>
                </a:solidFill>
                <a:latin typeface="Cambria" pitchFamily="18" charset="0"/>
                <a:ea typeface="Cambria" pitchFamily="18" charset="0"/>
                <a:cs typeface="Cambria" pitchFamily="18" charset="0"/>
                <a:sym typeface="Cambria" pitchFamily="18" charset="0"/>
              </a:rPr>
              <a:t>Monitoreo participativo de tránsito, estado y eventos de malla vial</a:t>
            </a:r>
          </a:p>
        </p:txBody>
      </p:sp>
      <p:sp>
        <p:nvSpPr>
          <p:cNvPr id="11" name="Shape 390"/>
          <p:cNvSpPr txBox="1">
            <a:spLocks noChangeArrowheads="1"/>
          </p:cNvSpPr>
          <p:nvPr/>
        </p:nvSpPr>
        <p:spPr bwMode="auto">
          <a:xfrm>
            <a:off x="3455863" y="4030067"/>
            <a:ext cx="2700338" cy="1127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5" tIns="45700" rIns="91425" bIns="45700" anchor="ctr"/>
          <a:lstStyle/>
          <a:p>
            <a:pPr algn="ctr">
              <a:buClr>
                <a:srgbClr val="F2F2F2"/>
              </a:buClr>
              <a:buSzPct val="25000"/>
              <a:buFont typeface="Cambria" pitchFamily="18" charset="0"/>
              <a:buNone/>
            </a:pPr>
            <a:r>
              <a:rPr lang="es-ES" sz="1700">
                <a:solidFill>
                  <a:schemeClr val="tx1"/>
                </a:solidFill>
                <a:latin typeface="Cambria" pitchFamily="18" charset="0"/>
                <a:ea typeface="Cambria" pitchFamily="18" charset="0"/>
                <a:cs typeface="Cambria" pitchFamily="18" charset="0"/>
                <a:sym typeface="Cambria" pitchFamily="18" charset="0"/>
              </a:rPr>
              <a:t>Monitoreo participativo de eventos adversos y alertas de riesgos ambientales</a:t>
            </a:r>
          </a:p>
        </p:txBody>
      </p:sp>
      <p:sp>
        <p:nvSpPr>
          <p:cNvPr id="12" name="Shape 391"/>
          <p:cNvSpPr>
            <a:spLocks noChangeArrowheads="1"/>
          </p:cNvSpPr>
          <p:nvPr/>
        </p:nvSpPr>
        <p:spPr bwMode="auto">
          <a:xfrm>
            <a:off x="1460376" y="3331567"/>
            <a:ext cx="395287" cy="528637"/>
          </a:xfrm>
          <a:prstGeom prst="downArrow">
            <a:avLst>
              <a:gd name="adj1" fmla="val 50000"/>
              <a:gd name="adj2" fmla="val 49915"/>
            </a:avLst>
          </a:prstGeom>
          <a:solidFill>
            <a:srgbClr val="A5A5A5"/>
          </a:solidFill>
          <a:ln w="9525">
            <a:solidFill>
              <a:srgbClr val="A5A5A5"/>
            </a:solidFill>
            <a:round/>
            <a:headEnd/>
            <a:tailEnd/>
          </a:ln>
        </p:spPr>
        <p:txBody>
          <a:bodyPr lIns="91425" tIns="45700" rIns="91425" bIns="45700" anchor="ctr"/>
          <a:lstStyle/>
          <a:p>
            <a:pPr algn="ctr"/>
            <a:endParaRPr lang="es-CO">
              <a:solidFill>
                <a:schemeClr val="tx1"/>
              </a:solidFill>
              <a:latin typeface="Calibri" pitchFamily="34" charset="0"/>
              <a:ea typeface="Calibri" pitchFamily="34" charset="0"/>
              <a:cs typeface="Calibri" pitchFamily="34" charset="0"/>
              <a:sym typeface="Calibri" pitchFamily="34" charset="0"/>
            </a:endParaRPr>
          </a:p>
        </p:txBody>
      </p:sp>
      <p:sp>
        <p:nvSpPr>
          <p:cNvPr id="13" name="Shape 392"/>
          <p:cNvSpPr>
            <a:spLocks noChangeArrowheads="1"/>
          </p:cNvSpPr>
          <p:nvPr/>
        </p:nvSpPr>
        <p:spPr bwMode="auto">
          <a:xfrm>
            <a:off x="4602038" y="3331567"/>
            <a:ext cx="393700" cy="528637"/>
          </a:xfrm>
          <a:prstGeom prst="downArrow">
            <a:avLst>
              <a:gd name="adj1" fmla="val 50000"/>
              <a:gd name="adj2" fmla="val 50117"/>
            </a:avLst>
          </a:prstGeom>
          <a:solidFill>
            <a:srgbClr val="A5A5A5"/>
          </a:solidFill>
          <a:ln w="9525">
            <a:solidFill>
              <a:srgbClr val="A5A5A5"/>
            </a:solidFill>
            <a:round/>
            <a:headEnd/>
            <a:tailEnd/>
          </a:ln>
        </p:spPr>
        <p:txBody>
          <a:bodyPr lIns="91425" tIns="45700" rIns="91425" bIns="45700" anchor="ctr"/>
          <a:lstStyle/>
          <a:p>
            <a:pPr algn="ctr"/>
            <a:endParaRPr lang="es-CO">
              <a:solidFill>
                <a:schemeClr val="tx1"/>
              </a:solidFill>
              <a:latin typeface="Calibri" pitchFamily="34" charset="0"/>
              <a:ea typeface="Calibri" pitchFamily="34" charset="0"/>
              <a:cs typeface="Calibri" pitchFamily="34" charset="0"/>
              <a:sym typeface="Calibri" pitchFamily="34" charset="0"/>
            </a:endParaRPr>
          </a:p>
        </p:txBody>
      </p:sp>
      <p:sp>
        <p:nvSpPr>
          <p:cNvPr id="14" name="Shape 393"/>
          <p:cNvSpPr>
            <a:spLocks noChangeArrowheads="1"/>
          </p:cNvSpPr>
          <p:nvPr/>
        </p:nvSpPr>
        <p:spPr bwMode="auto">
          <a:xfrm>
            <a:off x="7450013" y="3428404"/>
            <a:ext cx="395288" cy="457200"/>
          </a:xfrm>
          <a:prstGeom prst="downArrow">
            <a:avLst>
              <a:gd name="adj1" fmla="val 50000"/>
              <a:gd name="adj2" fmla="val 49799"/>
            </a:avLst>
          </a:prstGeom>
          <a:solidFill>
            <a:srgbClr val="A5A5A5"/>
          </a:solidFill>
          <a:ln w="9525">
            <a:solidFill>
              <a:srgbClr val="A5A5A5"/>
            </a:solidFill>
            <a:round/>
            <a:headEnd/>
            <a:tailEnd/>
          </a:ln>
        </p:spPr>
        <p:txBody>
          <a:bodyPr lIns="91425" tIns="45700" rIns="91425" bIns="45700" anchor="ctr"/>
          <a:lstStyle/>
          <a:p>
            <a:pPr algn="ctr"/>
            <a:endParaRPr lang="es-CO">
              <a:solidFill>
                <a:schemeClr val="tx1"/>
              </a:solidFill>
              <a:latin typeface="Calibri" pitchFamily="34" charset="0"/>
              <a:ea typeface="Calibri" pitchFamily="34" charset="0"/>
              <a:cs typeface="Calibri" pitchFamily="34" charset="0"/>
              <a:sym typeface="Calibri" pitchFamily="34" charset="0"/>
            </a:endParaRPr>
          </a:p>
        </p:txBody>
      </p:sp>
      <p:sp>
        <p:nvSpPr>
          <p:cNvPr id="15" name="5 Título"/>
          <p:cNvSpPr>
            <a:spLocks noGrp="1"/>
          </p:cNvSpPr>
          <p:nvPr>
            <p:ph type="title"/>
          </p:nvPr>
        </p:nvSpPr>
        <p:spPr>
          <a:xfrm>
            <a:off x="0" y="44624"/>
            <a:ext cx="9144000" cy="562074"/>
          </a:xfrm>
        </p:spPr>
        <p:txBody>
          <a:bodyPr/>
          <a:lstStyle/>
          <a:p>
            <a:pPr algn="l"/>
            <a:r>
              <a:rPr lang="es-CO" dirty="0" smtClean="0"/>
              <a:t>Escenarios</a:t>
            </a:r>
            <a:endParaRPr lang="es-CO" dirty="0"/>
          </a:p>
        </p:txBody>
      </p:sp>
    </p:spTree>
    <p:extLst>
      <p:ext uri="{BB962C8B-B14F-4D97-AF65-F5344CB8AC3E}">
        <p14:creationId xmlns:p14="http://schemas.microsoft.com/office/powerpoint/2010/main" val="2216409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l"/>
            <a:r>
              <a:rPr lang="es-ES" sz="2000" dirty="0" smtClean="0"/>
              <a:t>Ecuador: Monitoreo </a:t>
            </a:r>
            <a:r>
              <a:rPr lang="es-ES" sz="2000" dirty="0"/>
              <a:t>participativo de contaminación </a:t>
            </a:r>
            <a:r>
              <a:rPr lang="es-ES" sz="2000" dirty="0" smtClean="0"/>
              <a:t>acústica </a:t>
            </a:r>
            <a:endParaRPr lang="es-ES" sz="2000" dirty="0"/>
          </a:p>
        </p:txBody>
      </p:sp>
      <p:sp>
        <p:nvSpPr>
          <p:cNvPr id="4" name="7 CuadroTexto"/>
          <p:cNvSpPr txBox="1">
            <a:spLocks noChangeArrowheads="1"/>
          </p:cNvSpPr>
          <p:nvPr/>
        </p:nvSpPr>
        <p:spPr bwMode="auto">
          <a:xfrm>
            <a:off x="715013" y="815232"/>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a:r>
              <a:rPr lang="es-EC" altLang="en-US" sz="2400" b="1"/>
              <a:t>ESQUEMA DE FUNCIONAMIENTO</a:t>
            </a:r>
            <a:endParaRPr lang="en-US" altLang="en-US" sz="2400" b="1"/>
          </a:p>
        </p:txBody>
      </p:sp>
      <p:pic>
        <p:nvPicPr>
          <p:cNvPr id="5" name="Picture 2" descr="http://isilien.com/media/pgdaytr/images/postgres_postgi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82488" y="2961532"/>
            <a:ext cx="10620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8 Diagrama"/>
          <p:cNvGraphicFramePr/>
          <p:nvPr>
            <p:extLst>
              <p:ext uri="{D42A27DB-BD31-4B8C-83A1-F6EECF244321}">
                <p14:modId xmlns:p14="http://schemas.microsoft.com/office/powerpoint/2010/main" val="1645652507"/>
              </p:ext>
            </p:extLst>
          </p:nvPr>
        </p:nvGraphicFramePr>
        <p:xfrm>
          <a:off x="580388" y="166925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4" descr="http://blog.espol.edu.ec/lismabor/files/2011/01/geoserver-logo.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39600" y="4191845"/>
            <a:ext cx="16224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350763" y="4706195"/>
            <a:ext cx="8001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descr="http://www.letsgodigital.org/images/artikelen/1/android_smartphone.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463475" y="1647082"/>
            <a:ext cx="500063"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631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CuadroTexto"/>
          <p:cNvSpPr txBox="1">
            <a:spLocks noChangeArrowheads="1"/>
          </p:cNvSpPr>
          <p:nvPr/>
        </p:nvSpPr>
        <p:spPr bwMode="auto">
          <a:xfrm>
            <a:off x="395536" y="4005064"/>
            <a:ext cx="8272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buFont typeface="Arial" charset="0"/>
              <a:buChar char="•"/>
            </a:pPr>
            <a:r>
              <a:rPr lang="es-EC" altLang="en-US" dirty="0"/>
              <a:t>Basado en el software Android SPL Meter.</a:t>
            </a:r>
          </a:p>
          <a:p>
            <a:pPr>
              <a:buFont typeface="Arial" charset="0"/>
              <a:buChar char="•"/>
            </a:pPr>
            <a:r>
              <a:rPr lang="es-EC" altLang="en-US" dirty="0"/>
              <a:t>Captura de ubicación por GPS.</a:t>
            </a:r>
          </a:p>
          <a:p>
            <a:pPr>
              <a:buFont typeface="Arial" charset="0"/>
              <a:buChar char="•"/>
            </a:pPr>
            <a:r>
              <a:rPr lang="es-EC" altLang="en-US" dirty="0"/>
              <a:t>Envío de datos en tiempo real </a:t>
            </a:r>
          </a:p>
          <a:p>
            <a:pPr>
              <a:buFont typeface="Arial" charset="0"/>
              <a:buChar char="•"/>
            </a:pPr>
            <a:r>
              <a:rPr lang="es-EC" altLang="en-US" dirty="0"/>
              <a:t>Almacenamiento de registros en memoria cuando no existe conexión</a:t>
            </a:r>
          </a:p>
          <a:p>
            <a:pPr>
              <a:buFont typeface="Arial" charset="0"/>
              <a:buChar char="•"/>
            </a:pPr>
            <a:r>
              <a:rPr lang="es-EC" altLang="en-US" sz="1800" dirty="0" smtClean="0"/>
              <a:t>Permite </a:t>
            </a:r>
            <a:r>
              <a:rPr lang="es-EC" altLang="en-US" sz="1800" dirty="0"/>
              <a:t>cambiar el servidor de destino</a:t>
            </a:r>
          </a:p>
          <a:p>
            <a:pPr>
              <a:buFont typeface="Arial" charset="0"/>
              <a:buChar char="•"/>
            </a:pPr>
            <a:r>
              <a:rPr lang="es-EC" altLang="en-US" sz="1800" dirty="0"/>
              <a:t>Permite obtener datos de percepción ciudadana.</a:t>
            </a:r>
          </a:p>
          <a:p>
            <a:pPr>
              <a:buFont typeface="Arial" charset="0"/>
              <a:buChar char="•"/>
            </a:pPr>
            <a:r>
              <a:rPr lang="es-EC" altLang="en-US" sz="1800" dirty="0"/>
              <a:t>Mapa para conocer la ubicación de mediciones recientes. (Opción en desarrollo)</a:t>
            </a:r>
          </a:p>
          <a:p>
            <a:endParaRPr lang="en-US" altLang="en-US" sz="1800" dirty="0"/>
          </a:p>
        </p:txBody>
      </p:sp>
      <p:pic>
        <p:nvPicPr>
          <p:cNvPr id="5" name="1 Imagen"/>
          <p:cNvPicPr>
            <a:picLocks noChangeAspect="1"/>
          </p:cNvPicPr>
          <p:nvPr/>
        </p:nvPicPr>
        <p:blipFill rotWithShape="1">
          <a:blip r:embed="rId2" cstate="email">
            <a:extLst>
              <a:ext uri="{28A0092B-C50C-407E-A947-70E740481C1C}">
                <a14:useLocalDpi xmlns:a14="http://schemas.microsoft.com/office/drawing/2010/main"/>
              </a:ext>
            </a:extLst>
          </a:blip>
          <a:srcRect b="19978"/>
          <a:stretch/>
        </p:blipFill>
        <p:spPr bwMode="auto">
          <a:xfrm>
            <a:off x="435769" y="1052736"/>
            <a:ext cx="1973262" cy="263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8 Imagen"/>
          <p:cNvPicPr>
            <a:picLocks noChangeAspect="1"/>
          </p:cNvPicPr>
          <p:nvPr/>
        </p:nvPicPr>
        <p:blipFill rotWithShape="1">
          <a:blip r:embed="rId3" cstate="email">
            <a:extLst>
              <a:ext uri="{28A0092B-C50C-407E-A947-70E740481C1C}">
                <a14:useLocalDpi xmlns:a14="http://schemas.microsoft.com/office/drawing/2010/main"/>
              </a:ext>
            </a:extLst>
          </a:blip>
          <a:srcRect b="22882"/>
          <a:stretch/>
        </p:blipFill>
        <p:spPr bwMode="auto">
          <a:xfrm>
            <a:off x="2505869" y="1052736"/>
            <a:ext cx="1973262" cy="25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9 Image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2481" y="1052736"/>
            <a:ext cx="197485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0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33381" y="1052736"/>
            <a:ext cx="197485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799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n-US"/>
          </a:p>
        </p:txBody>
      </p:sp>
      <p:sp>
        <p:nvSpPr>
          <p:cNvPr id="2" name="1 Título"/>
          <p:cNvSpPr>
            <a:spLocks noGrp="1"/>
          </p:cNvSpPr>
          <p:nvPr>
            <p:ph type="title"/>
          </p:nvPr>
        </p:nvSpPr>
        <p:spPr/>
        <p:txBody>
          <a:bodyPr/>
          <a:lstStyle/>
          <a:p>
            <a:endParaRPr lang="en-US"/>
          </a:p>
        </p:txBody>
      </p:sp>
      <p:pic>
        <p:nvPicPr>
          <p:cNvPr id="4"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7825" y="992187"/>
            <a:ext cx="8388350" cy="487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759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2" descr="http://2.bp.blogspot.com/_ZIFoXbe19kE/SwQm2AnTM2I/AAAAAAAAFOw/YhajgMo3vQs/s400/9.1-Leyenda.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5400000">
            <a:off x="4596091" y="4677227"/>
            <a:ext cx="210812" cy="262132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051720" y="908720"/>
            <a:ext cx="6769931" cy="1785104"/>
          </a:xfrm>
          <a:prstGeom prst="rect">
            <a:avLst/>
          </a:prstGeom>
        </p:spPr>
        <p:txBody>
          <a:bodyPr wrap="square">
            <a:spAutoFit/>
          </a:bodyPr>
          <a:lstStyle/>
          <a:p>
            <a:pPr algn="just"/>
            <a:r>
              <a:rPr lang="es-EC" sz="2000" u="sng" dirty="0" smtClean="0">
                <a:effectLst>
                  <a:outerShdw blurRad="38100" dist="38100" dir="2700000" algn="tl">
                    <a:srgbClr val="000000">
                      <a:alpha val="43137"/>
                    </a:srgbClr>
                  </a:outerShdw>
                </a:effectLst>
              </a:rPr>
              <a:t>Objetivo general</a:t>
            </a:r>
            <a:r>
              <a:rPr lang="es-EC" dirty="0" smtClean="0"/>
              <a:t>: Ofrecer a la sociedad información </a:t>
            </a:r>
            <a:r>
              <a:rPr lang="es-EC" dirty="0"/>
              <a:t>actualizada, colaborativa y a su </a:t>
            </a:r>
            <a:r>
              <a:rPr lang="es-EC" dirty="0" smtClean="0"/>
              <a:t>alcance; referente al tránsito</a:t>
            </a:r>
            <a:r>
              <a:rPr lang="es-EC" dirty="0"/>
              <a:t>, a</a:t>
            </a:r>
            <a:r>
              <a:rPr lang="es-EC" dirty="0" smtClean="0"/>
              <a:t>l estado </a:t>
            </a:r>
            <a:r>
              <a:rPr lang="es-EC" dirty="0"/>
              <a:t>y </a:t>
            </a:r>
            <a:r>
              <a:rPr lang="es-EC" dirty="0" smtClean="0"/>
              <a:t>los eventos  que ocurren en </a:t>
            </a:r>
            <a:r>
              <a:rPr lang="es-EC" dirty="0"/>
              <a:t>la malla vial de </a:t>
            </a:r>
            <a:r>
              <a:rPr lang="es-EC" dirty="0" smtClean="0"/>
              <a:t>Bogotá,  considerando múltiples </a:t>
            </a:r>
            <a:r>
              <a:rPr lang="es-EC" dirty="0"/>
              <a:t>y heterogéneas fuentes de </a:t>
            </a:r>
            <a:r>
              <a:rPr lang="es-EC" dirty="0" smtClean="0"/>
              <a:t>información (tanto </a:t>
            </a:r>
            <a:r>
              <a:rPr lang="es-EC" dirty="0"/>
              <a:t>oficiales </a:t>
            </a:r>
            <a:r>
              <a:rPr lang="es-EC" dirty="0" smtClean="0"/>
              <a:t>como voluntarias)  para favorecer la movilidad </a:t>
            </a:r>
            <a:r>
              <a:rPr lang="es-EC" dirty="0"/>
              <a:t>en </a:t>
            </a:r>
            <a:r>
              <a:rPr lang="es-EC" dirty="0" smtClean="0"/>
              <a:t>la </a:t>
            </a:r>
            <a:r>
              <a:rPr lang="es-EC" dirty="0"/>
              <a:t>ciudad</a:t>
            </a:r>
            <a:r>
              <a:rPr lang="es-EC" dirty="0" smtClean="0"/>
              <a:t>.</a:t>
            </a:r>
          </a:p>
        </p:txBody>
      </p:sp>
      <p:cxnSp>
        <p:nvCxnSpPr>
          <p:cNvPr id="12" name="11 Conector recto"/>
          <p:cNvCxnSpPr>
            <a:stCxn id="14" idx="1"/>
          </p:cNvCxnSpPr>
          <p:nvPr/>
        </p:nvCxnSpPr>
        <p:spPr>
          <a:xfrm flipH="1">
            <a:off x="556431" y="3752166"/>
            <a:ext cx="1730420" cy="46166"/>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0" descr="http://i897.photobucket.com/albums/ac172/solutioning/Indicadores9.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5400000">
            <a:off x="4300502" y="4053347"/>
            <a:ext cx="1392584" cy="734588"/>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2286851" y="3429000"/>
            <a:ext cx="1647089" cy="646331"/>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s-CO" sz="1200" dirty="0" smtClean="0"/>
              <a:t>Recopilar datos de estado, transito y eventos en las vías </a:t>
            </a:r>
            <a:endParaRPr lang="es-CO" sz="1200" dirty="0"/>
          </a:p>
        </p:txBody>
      </p:sp>
      <p:sp>
        <p:nvSpPr>
          <p:cNvPr id="15" name="14 CuadroTexto"/>
          <p:cNvSpPr txBox="1"/>
          <p:nvPr/>
        </p:nvSpPr>
        <p:spPr>
          <a:xfrm>
            <a:off x="3347864" y="5210616"/>
            <a:ext cx="2808312" cy="738664"/>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s-CO" sz="1400" dirty="0" smtClean="0"/>
              <a:t>Establecer criterios y mecanismos para dar significado a los datos</a:t>
            </a:r>
          </a:p>
        </p:txBody>
      </p:sp>
      <p:sp>
        <p:nvSpPr>
          <p:cNvPr id="16" name="15 CuadroTexto"/>
          <p:cNvSpPr txBox="1"/>
          <p:nvPr/>
        </p:nvSpPr>
        <p:spPr>
          <a:xfrm>
            <a:off x="4067944" y="3992671"/>
            <a:ext cx="1215554" cy="855940"/>
          </a:xfrm>
          <a:prstGeom prst="diamond">
            <a:avLst/>
          </a:prstGeom>
          <a:noFill/>
          <a:ln>
            <a:solidFill>
              <a:schemeClr val="accent1"/>
            </a:solidFill>
          </a:ln>
          <a:effectLst>
            <a:outerShdw blurRad="50800" dist="38100" dir="2700000" algn="tl" rotWithShape="0">
              <a:prstClr val="black">
                <a:alpha val="40000"/>
              </a:prstClr>
            </a:outerShdw>
          </a:effectLst>
        </p:spPr>
        <p:txBody>
          <a:bodyPr wrap="square" lIns="0" tIns="0" rIns="0" bIns="0" rtlCol="0">
            <a:spAutoFit/>
          </a:bodyPr>
          <a:lstStyle/>
          <a:p>
            <a:pPr algn="ctr"/>
            <a:r>
              <a:rPr lang="es-CO" sz="1400" dirty="0" smtClean="0"/>
              <a:t>Validar datos  </a:t>
            </a:r>
            <a:endParaRPr lang="es-CO" sz="1400" dirty="0"/>
          </a:p>
        </p:txBody>
      </p:sp>
      <p:pic>
        <p:nvPicPr>
          <p:cNvPr id="17"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404534" y="2917186"/>
            <a:ext cx="1512168" cy="123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descr="http://www.fanny26.galeon.com/fanny/2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429" y="2060848"/>
            <a:ext cx="991235" cy="991235"/>
          </a:xfrm>
          <a:prstGeom prst="rect">
            <a:avLst/>
          </a:prstGeom>
          <a:noFill/>
          <a:extLst>
            <a:ext uri="{909E8E84-426E-40DD-AFC4-6F175D3DCCD1}">
              <a14:hiddenFill xmlns:a14="http://schemas.microsoft.com/office/drawing/2010/main">
                <a:solidFill>
                  <a:srgbClr val="FFFFFF"/>
                </a:solidFill>
              </a14:hiddenFill>
            </a:ext>
          </a:extLst>
        </p:spPr>
      </p:pic>
      <p:sp>
        <p:nvSpPr>
          <p:cNvPr id="20" name="19 CuadroTexto"/>
          <p:cNvSpPr txBox="1"/>
          <p:nvPr/>
        </p:nvSpPr>
        <p:spPr>
          <a:xfrm>
            <a:off x="7380312" y="2702519"/>
            <a:ext cx="1992002" cy="292388"/>
          </a:xfrm>
          <a:prstGeom prst="rect">
            <a:avLst/>
          </a:prstGeom>
          <a:noFill/>
        </p:spPr>
        <p:txBody>
          <a:bodyPr wrap="square" rtlCol="0">
            <a:spAutoFit/>
          </a:bodyPr>
          <a:lstStyle/>
          <a:p>
            <a:r>
              <a:rPr lang="es-CO" sz="1300" u="sng" dirty="0" smtClean="0">
                <a:solidFill>
                  <a:schemeClr val="tx2"/>
                </a:solidFill>
              </a:rPr>
              <a:t>Funcionalidad Web </a:t>
            </a:r>
            <a:endParaRPr lang="es-CO" sz="1300" u="sng" dirty="0">
              <a:solidFill>
                <a:schemeClr val="tx2"/>
              </a:solidFill>
            </a:endParaRPr>
          </a:p>
        </p:txBody>
      </p:sp>
      <p:cxnSp>
        <p:nvCxnSpPr>
          <p:cNvPr id="21" name="20 Conector angular"/>
          <p:cNvCxnSpPr>
            <a:stCxn id="14" idx="2"/>
            <a:endCxn id="16" idx="1"/>
          </p:cNvCxnSpPr>
          <p:nvPr/>
        </p:nvCxnSpPr>
        <p:spPr>
          <a:xfrm rot="16200000" flipH="1">
            <a:off x="3416515" y="3769212"/>
            <a:ext cx="345310" cy="95754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angular"/>
          <p:cNvCxnSpPr>
            <a:stCxn id="15" idx="0"/>
            <a:endCxn id="16" idx="2"/>
          </p:cNvCxnSpPr>
          <p:nvPr/>
        </p:nvCxnSpPr>
        <p:spPr>
          <a:xfrm rot="16200000" flipV="1">
            <a:off x="4532869" y="4991464"/>
            <a:ext cx="362005" cy="7629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16" idx="3"/>
          </p:cNvCxnSpPr>
          <p:nvPr/>
        </p:nvCxnSpPr>
        <p:spPr>
          <a:xfrm>
            <a:off x="5283498" y="4420641"/>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27" idx="3"/>
            <a:endCxn id="25" idx="1"/>
          </p:cNvCxnSpPr>
          <p:nvPr/>
        </p:nvCxnSpPr>
        <p:spPr>
          <a:xfrm>
            <a:off x="6900969" y="4369261"/>
            <a:ext cx="599795" cy="222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7500764" y="4129916"/>
            <a:ext cx="1296144" cy="52322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s-CO" sz="1400" dirty="0" smtClean="0"/>
              <a:t>Publicar incidentes  </a:t>
            </a:r>
            <a:endParaRPr lang="es-CO" sz="1400" dirty="0"/>
          </a:p>
        </p:txBody>
      </p:sp>
      <p:pic>
        <p:nvPicPr>
          <p:cNvPr id="26" name="Picture 6" descr="http://www.noticiasdot.com/wp2/wp-content/uploads/2011/04/image49.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637459" y="3505725"/>
            <a:ext cx="1310805" cy="576957"/>
          </a:xfrm>
          <a:prstGeom prst="rect">
            <a:avLst/>
          </a:prstGeom>
          <a:noFill/>
          <a:extLst>
            <a:ext uri="{909E8E84-426E-40DD-AFC4-6F175D3DCCD1}">
              <a14:hiddenFill xmlns:a14="http://schemas.microsoft.com/office/drawing/2010/main">
                <a:solidFill>
                  <a:srgbClr val="FFFFFF"/>
                </a:solidFill>
              </a14:hiddenFill>
            </a:ext>
          </a:extLst>
        </p:spPr>
      </p:pic>
      <p:sp>
        <p:nvSpPr>
          <p:cNvPr id="27" name="26 CuadroTexto"/>
          <p:cNvSpPr txBox="1"/>
          <p:nvPr/>
        </p:nvSpPr>
        <p:spPr>
          <a:xfrm>
            <a:off x="5652120" y="4046095"/>
            <a:ext cx="1248849" cy="646331"/>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s-CO" sz="1200" dirty="0" smtClean="0"/>
              <a:t>Representar espacialmente  incidentes  </a:t>
            </a:r>
            <a:endParaRPr lang="es-CO" sz="1200" dirty="0"/>
          </a:p>
        </p:txBody>
      </p:sp>
      <p:pic>
        <p:nvPicPr>
          <p:cNvPr id="28" name="Picture 2" descr="http://www.alfonsosanchez.net/wp-content/uploads/2013/12/redes-sociales.bmp"/>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9512" y="3281389"/>
            <a:ext cx="1582997" cy="1083715"/>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28 Conector angular"/>
          <p:cNvCxnSpPr>
            <a:stCxn id="18" idx="3"/>
            <a:endCxn id="14" idx="1"/>
          </p:cNvCxnSpPr>
          <p:nvPr/>
        </p:nvCxnSpPr>
        <p:spPr>
          <a:xfrm>
            <a:off x="1547664" y="2556466"/>
            <a:ext cx="739187" cy="11957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251520" y="2975718"/>
            <a:ext cx="1872208" cy="292388"/>
          </a:xfrm>
          <a:prstGeom prst="rect">
            <a:avLst/>
          </a:prstGeom>
          <a:noFill/>
        </p:spPr>
        <p:txBody>
          <a:bodyPr wrap="square" rtlCol="0">
            <a:spAutoFit/>
          </a:bodyPr>
          <a:lstStyle/>
          <a:p>
            <a:r>
              <a:rPr lang="es-CO" sz="1300" dirty="0" smtClean="0"/>
              <a:t>Sensores Móviles</a:t>
            </a:r>
            <a:endParaRPr lang="es-CO" sz="1300" dirty="0"/>
          </a:p>
        </p:txBody>
      </p:sp>
      <p:sp>
        <p:nvSpPr>
          <p:cNvPr id="32" name="31 CuadroTexto"/>
          <p:cNvSpPr txBox="1"/>
          <p:nvPr/>
        </p:nvSpPr>
        <p:spPr>
          <a:xfrm>
            <a:off x="395536" y="4148319"/>
            <a:ext cx="1366973" cy="292388"/>
          </a:xfrm>
          <a:prstGeom prst="rect">
            <a:avLst/>
          </a:prstGeom>
          <a:noFill/>
        </p:spPr>
        <p:txBody>
          <a:bodyPr wrap="square" rtlCol="0">
            <a:spAutoFit/>
          </a:bodyPr>
          <a:lstStyle/>
          <a:p>
            <a:r>
              <a:rPr lang="es-CO" sz="1300" dirty="0" smtClean="0"/>
              <a:t>Redes sociales</a:t>
            </a:r>
            <a:endParaRPr lang="es-CO" sz="1300" dirty="0"/>
          </a:p>
        </p:txBody>
      </p:sp>
      <p:pic>
        <p:nvPicPr>
          <p:cNvPr id="33" name="Picture 16" descr="https://admin.cen.biz/.storage/media/productos/Integracion/integracion2_r3_c4.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7970" y="4437112"/>
            <a:ext cx="1206080" cy="946033"/>
          </a:xfrm>
          <a:prstGeom prst="rect">
            <a:avLst/>
          </a:prstGeom>
          <a:noFill/>
          <a:extLst>
            <a:ext uri="{909E8E84-426E-40DD-AFC4-6F175D3DCCD1}">
              <a14:hiddenFill xmlns:a14="http://schemas.microsoft.com/office/drawing/2010/main">
                <a:solidFill>
                  <a:srgbClr val="FFFFFF"/>
                </a:solidFill>
              </a14:hiddenFill>
            </a:ext>
          </a:extLst>
        </p:spPr>
      </p:pic>
      <p:sp>
        <p:nvSpPr>
          <p:cNvPr id="34" name="33 CuadroTexto"/>
          <p:cNvSpPr txBox="1"/>
          <p:nvPr/>
        </p:nvSpPr>
        <p:spPr>
          <a:xfrm>
            <a:off x="35496" y="5229200"/>
            <a:ext cx="1872208" cy="492443"/>
          </a:xfrm>
          <a:prstGeom prst="rect">
            <a:avLst/>
          </a:prstGeom>
          <a:noFill/>
        </p:spPr>
        <p:txBody>
          <a:bodyPr wrap="square" rtlCol="0">
            <a:spAutoFit/>
          </a:bodyPr>
          <a:lstStyle/>
          <a:p>
            <a:pPr algn="ctr"/>
            <a:r>
              <a:rPr lang="es-CO" sz="1300" dirty="0" smtClean="0"/>
              <a:t>Sistemas de información Distrital en movilidad  </a:t>
            </a:r>
            <a:endParaRPr lang="es-CO" sz="1300" dirty="0"/>
          </a:p>
        </p:txBody>
      </p:sp>
      <p:cxnSp>
        <p:nvCxnSpPr>
          <p:cNvPr id="35" name="34 Conector angular"/>
          <p:cNvCxnSpPr>
            <a:stCxn id="33" idx="3"/>
            <a:endCxn id="14" idx="1"/>
          </p:cNvCxnSpPr>
          <p:nvPr/>
        </p:nvCxnSpPr>
        <p:spPr>
          <a:xfrm flipV="1">
            <a:off x="1574050" y="3752166"/>
            <a:ext cx="712801" cy="115796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7" name="Título 1"/>
          <p:cNvSpPr>
            <a:spLocks noGrp="1"/>
          </p:cNvSpPr>
          <p:nvPr>
            <p:ph type="title"/>
          </p:nvPr>
        </p:nvSpPr>
        <p:spPr>
          <a:xfrm>
            <a:off x="0" y="44624"/>
            <a:ext cx="9144000" cy="562074"/>
          </a:xfrm>
        </p:spPr>
        <p:txBody>
          <a:bodyPr>
            <a:noAutofit/>
          </a:bodyPr>
          <a:lstStyle/>
          <a:p>
            <a:pPr algn="l"/>
            <a:r>
              <a:rPr lang="es-ES" sz="2000" dirty="0" smtClean="0"/>
              <a:t>Colombia: </a:t>
            </a:r>
            <a:r>
              <a:rPr lang="es-ES" sz="2000" dirty="0"/>
              <a:t>Monitoreo participativo de tránsito, estado y eventos de malla </a:t>
            </a:r>
            <a:r>
              <a:rPr lang="es-ES" sz="2000" dirty="0" smtClean="0"/>
              <a:t>vial</a:t>
            </a:r>
            <a:endParaRPr lang="es-ES" sz="1400" dirty="0"/>
          </a:p>
        </p:txBody>
      </p:sp>
    </p:spTree>
    <p:extLst>
      <p:ext uri="{BB962C8B-B14F-4D97-AF65-F5344CB8AC3E}">
        <p14:creationId xmlns:p14="http://schemas.microsoft.com/office/powerpoint/2010/main" val="433639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cstate="email">
            <a:extLst>
              <a:ext uri="{28A0092B-C50C-407E-A947-70E740481C1C}">
                <a14:useLocalDpi xmlns:a14="http://schemas.microsoft.com/office/drawing/2010/main"/>
              </a:ext>
            </a:extLst>
          </a:blip>
          <a:srcRect/>
          <a:stretch/>
        </p:blipFill>
        <p:spPr bwMode="auto">
          <a:xfrm>
            <a:off x="1950809" y="1305823"/>
            <a:ext cx="7157695" cy="4499441"/>
          </a:xfrm>
          <a:prstGeom prst="rect">
            <a:avLst/>
          </a:prstGeom>
          <a:ln>
            <a:noFill/>
          </a:ln>
          <a:extLst>
            <a:ext uri="{53640926-AAD7-44D8-BBD7-CCE9431645EC}">
              <a14:shadowObscured xmlns:a14="http://schemas.microsoft.com/office/drawing/2010/main"/>
            </a:ext>
          </a:extLst>
        </p:spPr>
      </p:pic>
      <p:pic>
        <p:nvPicPr>
          <p:cNvPr id="6" name="Picture 9" descr="http://www.ideca.gov.co/sites/default/files/recomendados/tubogota_recomendados_0.jpg?1389730984"/>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5556" b="83333" l="10000" r="90500">
                        <a14:foregroundMark x1="16500" y1="72222" x2="16500" y2="72222"/>
                        <a14:foregroundMark x1="22000" y1="77778" x2="22000" y2="77778"/>
                        <a14:foregroundMark x1="27000" y1="33333" x2="27000" y2="33333"/>
                        <a14:foregroundMark x1="14000" y1="61111" x2="14000" y2="61111"/>
                        <a14:foregroundMark x1="15500" y1="33333" x2="15500" y2="33333"/>
                        <a14:foregroundMark x1="20000" y1="22222" x2="20000" y2="22222"/>
                        <a14:foregroundMark x1="36000" y1="66667" x2="36000" y2="66667"/>
                        <a14:foregroundMark x1="37500" y1="38889" x2="37500" y2="38889"/>
                        <a14:foregroundMark x1="35500" y1="22222" x2="35500" y2="22222"/>
                        <a14:foregroundMark x1="22500" y1="38889" x2="22500" y2="38889"/>
                        <a14:foregroundMark x1="22500" y1="61111" x2="22500" y2="61111"/>
                        <a14:foregroundMark x1="31000" y1="61111" x2="31000" y2="61111"/>
                        <a14:foregroundMark x1="28500" y1="61111" x2="28500" y2="61111"/>
                        <a14:foregroundMark x1="34000" y1="55556" x2="34000" y2="55556"/>
                        <a14:foregroundMark x1="63000" y1="44444" x2="63000" y2="44444"/>
                        <a14:foregroundMark x1="56500" y1="50000" x2="56500" y2="50000"/>
                        <a14:foregroundMark x1="46000" y1="44444" x2="46000" y2="44444"/>
                        <a14:foregroundMark x1="75000" y1="50000" x2="75000" y2="50000"/>
                        <a14:foregroundMark x1="46500" y1="55556" x2="46500" y2="55556"/>
                        <a14:foregroundMark x1="82000" y1="55556" x2="82000" y2="55556"/>
                        <a14:foregroundMark x1="80000" y1="44444" x2="80000" y2="44444"/>
                        <a14:foregroundMark x1="86500" y1="44444" x2="86500" y2="44444"/>
                        <a14:foregroundMark x1="88500" y1="22222" x2="88500" y2="22222"/>
                        <a14:foregroundMark x1="90500" y1="22222" x2="90500" y2="22222"/>
                      </a14:backgroundRemoval>
                    </a14:imgEffect>
                  </a14:imgLayer>
                </a14:imgProps>
              </a:ext>
              <a:ext uri="{28A0092B-C50C-407E-A947-70E740481C1C}">
                <a14:useLocalDpi xmlns:a14="http://schemas.microsoft.com/office/drawing/2010/main"/>
              </a:ext>
            </a:extLst>
          </a:blip>
          <a:srcRect/>
          <a:stretch/>
        </p:blipFill>
        <p:spPr bwMode="auto">
          <a:xfrm>
            <a:off x="6732240" y="1700808"/>
            <a:ext cx="2466357" cy="720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79512" y="1808237"/>
            <a:ext cx="1584176"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400" dirty="0" smtClean="0">
                <a:effectLst>
                  <a:outerShdw blurRad="38100" dist="38100" dir="2700000" algn="tl">
                    <a:srgbClr val="000000">
                      <a:alpha val="43137"/>
                    </a:srgbClr>
                  </a:outerShdw>
                </a:effectLst>
              </a:rPr>
              <a:t>SOS</a:t>
            </a:r>
          </a:p>
          <a:p>
            <a:pPr algn="ctr"/>
            <a:r>
              <a:rPr lang="es-CO" sz="1400" dirty="0" smtClean="0"/>
              <a:t>Contaminación aire </a:t>
            </a:r>
          </a:p>
          <a:p>
            <a:pPr algn="ctr"/>
            <a:r>
              <a:rPr lang="es-CO" sz="1400" dirty="0" smtClean="0"/>
              <a:t>Precipitación </a:t>
            </a:r>
            <a:endParaRPr lang="en-US" sz="1400" dirty="0"/>
          </a:p>
        </p:txBody>
      </p:sp>
      <p:sp>
        <p:nvSpPr>
          <p:cNvPr id="8" name="7 CuadroTexto"/>
          <p:cNvSpPr txBox="1"/>
          <p:nvPr/>
        </p:nvSpPr>
        <p:spPr>
          <a:xfrm>
            <a:off x="179512" y="3074183"/>
            <a:ext cx="1584176"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400" dirty="0" smtClean="0">
                <a:effectLst>
                  <a:outerShdw blurRad="38100" dist="38100" dir="2700000" algn="tl">
                    <a:srgbClr val="000000">
                      <a:alpha val="43137"/>
                    </a:srgbClr>
                  </a:outerShdw>
                </a:effectLst>
              </a:rPr>
              <a:t>Sistema de seguimiento a reportes  voluntarios </a:t>
            </a:r>
            <a:endParaRPr lang="en-US" sz="1400" dirty="0">
              <a:effectLst>
                <a:outerShdw blurRad="38100" dist="38100" dir="2700000" algn="tl">
                  <a:srgbClr val="000000">
                    <a:alpha val="43137"/>
                  </a:srgbClr>
                </a:outerShdw>
              </a:effectLst>
            </a:endParaRPr>
          </a:p>
        </p:txBody>
      </p:sp>
      <p:sp>
        <p:nvSpPr>
          <p:cNvPr id="9" name="8 CuadroTexto"/>
          <p:cNvSpPr txBox="1"/>
          <p:nvPr/>
        </p:nvSpPr>
        <p:spPr>
          <a:xfrm>
            <a:off x="179512" y="4346520"/>
            <a:ext cx="1584176"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400" dirty="0" smtClean="0">
                <a:effectLst>
                  <a:outerShdw blurRad="38100" dist="38100" dir="2700000" algn="tl">
                    <a:srgbClr val="000000">
                      <a:alpha val="43137"/>
                    </a:srgbClr>
                  </a:outerShdw>
                </a:effectLst>
              </a:rPr>
              <a:t>Integrar emergencias en tiempo real</a:t>
            </a:r>
            <a:endParaRPr lang="en-U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3123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70000" lnSpcReduction="20000"/>
          </a:bodyPr>
          <a:lstStyle/>
          <a:p>
            <a:pPr marL="0" indent="0">
              <a:buNone/>
            </a:pPr>
            <a:r>
              <a:rPr lang="es-ES" b="1" dirty="0" smtClean="0"/>
              <a:t>Resultados  científico-técnicos</a:t>
            </a:r>
          </a:p>
          <a:p>
            <a:r>
              <a:rPr lang="es-ES" dirty="0" smtClean="0"/>
              <a:t>3 artículos: estado del arte e indicadores</a:t>
            </a:r>
          </a:p>
          <a:p>
            <a:r>
              <a:rPr lang="es-ES" dirty="0" smtClean="0"/>
              <a:t>Documento identificando especificaciones y buenas prácticas</a:t>
            </a:r>
          </a:p>
          <a:p>
            <a:r>
              <a:rPr lang="es-ES" dirty="0" smtClean="0"/>
              <a:t>1 prototipo implementado + 1 avanzado</a:t>
            </a:r>
          </a:p>
          <a:p>
            <a:pPr marL="0" indent="0">
              <a:buNone/>
            </a:pPr>
            <a:endParaRPr lang="es-ES" dirty="0"/>
          </a:p>
          <a:p>
            <a:pPr marL="0" indent="0">
              <a:buNone/>
            </a:pPr>
            <a:r>
              <a:rPr lang="es-ES" b="1" dirty="0" smtClean="0"/>
              <a:t>Resultados de socialización</a:t>
            </a:r>
            <a:endParaRPr lang="es-ES" b="1" dirty="0"/>
          </a:p>
          <a:p>
            <a:r>
              <a:rPr lang="es-ES" dirty="0" smtClean="0"/>
              <a:t>2 eventos de socialización organizado por el proyecto</a:t>
            </a:r>
          </a:p>
          <a:p>
            <a:pPr lvl="1"/>
            <a:r>
              <a:rPr lang="es-ES" dirty="0" smtClean="0"/>
              <a:t>Bogotá (Colombia) y Cuenca (Ecuador) </a:t>
            </a:r>
            <a:r>
              <a:rPr lang="es-ES" dirty="0" smtClean="0">
                <a:sym typeface="Wingdings" pitchFamily="2" charset="2"/>
              </a:rPr>
              <a:t> 100 personas</a:t>
            </a:r>
            <a:endParaRPr lang="es-ES" dirty="0" smtClean="0"/>
          </a:p>
          <a:p>
            <a:r>
              <a:rPr lang="es-ES" dirty="0"/>
              <a:t>9</a:t>
            </a:r>
            <a:r>
              <a:rPr lang="es-ES" dirty="0" smtClean="0"/>
              <a:t> eventos académicos y profesionales</a:t>
            </a:r>
          </a:p>
          <a:p>
            <a:pPr lvl="2"/>
            <a:endParaRPr lang="es-ES" dirty="0" smtClean="0"/>
          </a:p>
          <a:p>
            <a:pPr marL="0" indent="0">
              <a:buNone/>
            </a:pPr>
            <a:r>
              <a:rPr lang="es-ES" b="1" dirty="0" smtClean="0"/>
              <a:t>Otros</a:t>
            </a:r>
            <a:endParaRPr lang="es-ES" b="1" dirty="0"/>
          </a:p>
          <a:p>
            <a:pPr algn="just"/>
            <a:r>
              <a:rPr lang="es-ES" dirty="0"/>
              <a:t>Reflexión sobre los retos propios del contexto latinoamericano para la implementación de las nuevas tendencias</a:t>
            </a:r>
            <a:endParaRPr lang="en-US" dirty="0"/>
          </a:p>
          <a:p>
            <a:pPr lvl="0"/>
            <a:r>
              <a:rPr lang="es-ES" dirty="0" smtClean="0"/>
              <a:t>Colaboración </a:t>
            </a:r>
            <a:r>
              <a:rPr lang="es-ES" dirty="0"/>
              <a:t>fortalecida entre </a:t>
            </a:r>
            <a:r>
              <a:rPr lang="es-ES" dirty="0" smtClean="0"/>
              <a:t>los tres países participantes</a:t>
            </a:r>
            <a:endParaRPr lang="en-US" dirty="0"/>
          </a:p>
        </p:txBody>
      </p:sp>
      <p:sp>
        <p:nvSpPr>
          <p:cNvPr id="2" name="Título 1"/>
          <p:cNvSpPr>
            <a:spLocks noGrp="1"/>
          </p:cNvSpPr>
          <p:nvPr>
            <p:ph type="title"/>
          </p:nvPr>
        </p:nvSpPr>
        <p:spPr/>
        <p:txBody>
          <a:bodyPr/>
          <a:lstStyle/>
          <a:p>
            <a:pPr algn="l"/>
            <a:r>
              <a:rPr lang="es-ES" dirty="0" smtClean="0"/>
              <a:t>Resumen de resultados del proyecto</a:t>
            </a:r>
            <a:endParaRPr lang="es-ES" dirty="0"/>
          </a:p>
        </p:txBody>
      </p:sp>
      <p:pic>
        <p:nvPicPr>
          <p:cNvPr id="6146" name="Picture 2" descr="https://www.ipgh.org/spanish/publicaciones/periodicas/images/rca/cartogr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980556"/>
            <a:ext cx="2857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nternational Journal of Digital 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708920"/>
            <a:ext cx="1047750" cy="14192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latindex.unam.mx/fotRev/203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708919"/>
            <a:ext cx="108014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29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48"/>
                                        </p:tgtEl>
                                      </p:cBhvr>
                                    </p:animEffect>
                                    <p:set>
                                      <p:cBhvr>
                                        <p:cTn id="7" dur="1" fill="hold">
                                          <p:stCondLst>
                                            <p:cond delay="499"/>
                                          </p:stCondLst>
                                        </p:cTn>
                                        <p:tgtEl>
                                          <p:spTgt spid="614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146"/>
                                        </p:tgtEl>
                                      </p:cBhvr>
                                    </p:animEffect>
                                    <p:set>
                                      <p:cBhvr>
                                        <p:cTn id="10" dur="1" fill="hold">
                                          <p:stCondLst>
                                            <p:cond delay="499"/>
                                          </p:stCondLst>
                                        </p:cTn>
                                        <p:tgtEl>
                                          <p:spTgt spid="614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26"/>
                                        </p:tgtEl>
                                      </p:cBhvr>
                                    </p:animEffect>
                                    <p:set>
                                      <p:cBhvr>
                                        <p:cTn id="13" dur="1" fill="hold">
                                          <p:stCondLst>
                                            <p:cond delay="499"/>
                                          </p:stCondLst>
                                        </p:cTn>
                                        <p:tgtEl>
                                          <p:spTgt spid="1026"/>
                                        </p:tgtEl>
                                        <p:attrNameLst>
                                          <p:attrName>style.visibility</p:attrName>
                                        </p:attrNameLst>
                                      </p:cBhvr>
                                      <p:to>
                                        <p:strVal val="hidden"/>
                                      </p:to>
                                    </p:set>
                                  </p:childTnLst>
                                </p:cTn>
                              </p:par>
                              <p:par>
                                <p:cTn id="14" presetID="1" presetClass="entr" presetSubtype="0" fill="hold" nodeType="withEffect">
                                  <p:stCondLst>
                                    <p:cond delay="50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764704"/>
            <a:ext cx="8229600" cy="4525963"/>
          </a:xfrm>
        </p:spPr>
        <p:txBody>
          <a:bodyPr>
            <a:noAutofit/>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sp>
        <p:nvSpPr>
          <p:cNvPr id="2" name="1 Título"/>
          <p:cNvSpPr>
            <a:spLocks noGrp="1"/>
          </p:cNvSpPr>
          <p:nvPr>
            <p:ph type="title"/>
          </p:nvPr>
        </p:nvSpPr>
        <p:spPr/>
        <p:txBody>
          <a:bodyPr>
            <a:normAutofit fontScale="90000"/>
          </a:bodyPr>
          <a:lstStyle/>
          <a:p>
            <a:r>
              <a:rPr lang="en-US" sz="3600" dirty="0" err="1" smtClean="0"/>
              <a:t>Retos</a:t>
            </a:r>
            <a:r>
              <a:rPr lang="en-US" sz="3600" dirty="0" smtClean="0"/>
              <a:t> y </a:t>
            </a:r>
            <a:r>
              <a:rPr lang="en-US" sz="3600" dirty="0" err="1" smtClean="0"/>
              <a:t>oportunidades</a:t>
            </a:r>
            <a:r>
              <a:rPr lang="en-US" sz="3600" dirty="0" smtClean="0"/>
              <a:t> </a:t>
            </a:r>
            <a:r>
              <a:rPr lang="en-US" sz="3600" dirty="0" err="1" smtClean="0"/>
              <a:t>globales</a:t>
            </a:r>
            <a:endParaRPr lang="en-US" sz="3600" dirty="0"/>
          </a:p>
        </p:txBody>
      </p:sp>
      <p:sp>
        <p:nvSpPr>
          <p:cNvPr id="4" name="3 Rectángulo"/>
          <p:cNvSpPr/>
          <p:nvPr/>
        </p:nvSpPr>
        <p:spPr>
          <a:xfrm>
            <a:off x="2267744" y="4461288"/>
            <a:ext cx="5624240" cy="1446550"/>
          </a:xfrm>
          <a:prstGeom prst="rect">
            <a:avLst/>
          </a:prstGeom>
        </p:spPr>
        <p:txBody>
          <a:bodyPr wrap="square">
            <a:spAutoFit/>
          </a:bodyPr>
          <a:lstStyle/>
          <a:p>
            <a:pPr marL="857250" lvl="1" indent="-457200" fontAlgn="base">
              <a:buFont typeface="Arial" pitchFamily="34" charset="0"/>
              <a:buChar char="•"/>
            </a:pPr>
            <a:r>
              <a:rPr lang="es-ES" sz="2200" dirty="0">
                <a:latin typeface="Cambria" pitchFamily="18" charset="0"/>
              </a:rPr>
              <a:t>Integración con otros tipos de datos</a:t>
            </a:r>
            <a:endParaRPr lang="en-US" sz="2200" dirty="0">
              <a:latin typeface="Cambria" pitchFamily="18" charset="0"/>
            </a:endParaRPr>
          </a:p>
          <a:p>
            <a:pPr marL="857250" lvl="1" indent="-457200" fontAlgn="base">
              <a:buFont typeface="Arial" pitchFamily="34" charset="0"/>
              <a:buChar char="•"/>
            </a:pPr>
            <a:r>
              <a:rPr lang="en-US" sz="2200" dirty="0" err="1">
                <a:latin typeface="Cambria" pitchFamily="18" charset="0"/>
              </a:rPr>
              <a:t>Calidad</a:t>
            </a:r>
            <a:r>
              <a:rPr lang="en-US" sz="2200" dirty="0">
                <a:latin typeface="Cambria" pitchFamily="18" charset="0"/>
              </a:rPr>
              <a:t> de </a:t>
            </a:r>
            <a:r>
              <a:rPr lang="en-US" sz="2200" dirty="0" err="1">
                <a:latin typeface="Cambria" pitchFamily="18" charset="0"/>
              </a:rPr>
              <a:t>datos</a:t>
            </a:r>
            <a:r>
              <a:rPr lang="en-US" sz="2200" dirty="0">
                <a:latin typeface="Cambria" pitchFamily="18" charset="0"/>
              </a:rPr>
              <a:t> </a:t>
            </a:r>
          </a:p>
          <a:p>
            <a:pPr marL="857250" lvl="1" indent="-457200" fontAlgn="base">
              <a:buFont typeface="Arial" pitchFamily="34" charset="0"/>
              <a:buChar char="•"/>
            </a:pPr>
            <a:r>
              <a:rPr lang="en-US" sz="2200" dirty="0" err="1">
                <a:latin typeface="Cambria" pitchFamily="18" charset="0"/>
              </a:rPr>
              <a:t>Confianza</a:t>
            </a:r>
            <a:r>
              <a:rPr lang="en-US" sz="2200" dirty="0">
                <a:latin typeface="Cambria" pitchFamily="18" charset="0"/>
              </a:rPr>
              <a:t> en los </a:t>
            </a:r>
            <a:r>
              <a:rPr lang="en-US" sz="2200" dirty="0" err="1">
                <a:latin typeface="Cambria" pitchFamily="18" charset="0"/>
              </a:rPr>
              <a:t>datos</a:t>
            </a:r>
            <a:endParaRPr lang="en-US" sz="2200" dirty="0">
              <a:latin typeface="Cambria" pitchFamily="18" charset="0"/>
            </a:endParaRPr>
          </a:p>
          <a:p>
            <a:pPr marL="857250" lvl="1" indent="-457200" fontAlgn="base">
              <a:buFont typeface="Arial" pitchFamily="34" charset="0"/>
              <a:buChar char="•"/>
            </a:pPr>
            <a:r>
              <a:rPr lang="en-US" sz="2200" dirty="0" err="1">
                <a:latin typeface="Cambria" pitchFamily="18" charset="0"/>
              </a:rPr>
              <a:t>Privacidad</a:t>
            </a:r>
            <a:endParaRPr lang="en-US" sz="2200" dirty="0">
              <a:latin typeface="Cambria" pitchFamily="18" charset="0"/>
            </a:endParaRPr>
          </a:p>
        </p:txBody>
      </p:sp>
      <p:sp>
        <p:nvSpPr>
          <p:cNvPr id="5" name="4 Rectángulo"/>
          <p:cNvSpPr/>
          <p:nvPr/>
        </p:nvSpPr>
        <p:spPr>
          <a:xfrm>
            <a:off x="2649612" y="2517072"/>
            <a:ext cx="6314876" cy="1446550"/>
          </a:xfrm>
          <a:prstGeom prst="rect">
            <a:avLst/>
          </a:prstGeom>
        </p:spPr>
        <p:txBody>
          <a:bodyPr wrap="square">
            <a:spAutoFit/>
          </a:bodyPr>
          <a:lstStyle/>
          <a:p>
            <a:pPr marL="400050" indent="-457200" fontAlgn="base">
              <a:buFont typeface="Arial" pitchFamily="34" charset="0"/>
              <a:buChar char="•"/>
            </a:pPr>
            <a:r>
              <a:rPr lang="es-ES" sz="2200" dirty="0">
                <a:latin typeface="Cambria" pitchFamily="18" charset="0"/>
              </a:rPr>
              <a:t>Tratamiento, almacenamiento </a:t>
            </a:r>
            <a:r>
              <a:rPr lang="es-ES" sz="2200" dirty="0" smtClean="0">
                <a:latin typeface="Cambria" pitchFamily="18" charset="0"/>
              </a:rPr>
              <a:t>y análisis de </a:t>
            </a:r>
            <a:r>
              <a:rPr lang="es-ES" sz="2200" dirty="0">
                <a:latin typeface="Cambria" pitchFamily="18" charset="0"/>
              </a:rPr>
              <a:t>información altamente dinámica</a:t>
            </a:r>
            <a:endParaRPr lang="en-US" sz="2200" dirty="0">
              <a:latin typeface="Cambria" pitchFamily="18" charset="0"/>
            </a:endParaRPr>
          </a:p>
          <a:p>
            <a:pPr marL="400050" indent="-457200" fontAlgn="base">
              <a:buFont typeface="Arial" pitchFamily="34" charset="0"/>
              <a:buChar char="•"/>
            </a:pPr>
            <a:r>
              <a:rPr lang="en-US" sz="2200" dirty="0" err="1">
                <a:latin typeface="Cambria" pitchFamily="18" charset="0"/>
              </a:rPr>
              <a:t>Semántica</a:t>
            </a:r>
            <a:endParaRPr lang="en-US" sz="2200" dirty="0">
              <a:latin typeface="Cambria" pitchFamily="18" charset="0"/>
            </a:endParaRPr>
          </a:p>
          <a:p>
            <a:pPr marL="400050" indent="-457200" fontAlgn="base">
              <a:buFont typeface="Arial" pitchFamily="34" charset="0"/>
              <a:buChar char="•"/>
            </a:pPr>
            <a:r>
              <a:rPr lang="es-ES" sz="2200" dirty="0">
                <a:latin typeface="Cambria" pitchFamily="18" charset="0"/>
              </a:rPr>
              <a:t>Gestión de grandes volúmenes de información</a:t>
            </a:r>
            <a:endParaRPr lang="en-US" sz="2200" dirty="0">
              <a:latin typeface="Cambria" pitchFamily="18" charset="0"/>
            </a:endParaRPr>
          </a:p>
        </p:txBody>
      </p:sp>
      <p:sp>
        <p:nvSpPr>
          <p:cNvPr id="6" name="5 Rectángulo"/>
          <p:cNvSpPr/>
          <p:nvPr/>
        </p:nvSpPr>
        <p:spPr>
          <a:xfrm>
            <a:off x="2267744" y="860888"/>
            <a:ext cx="4572000" cy="1446550"/>
          </a:xfrm>
          <a:prstGeom prst="rect">
            <a:avLst/>
          </a:prstGeom>
        </p:spPr>
        <p:txBody>
          <a:bodyPr>
            <a:spAutoFit/>
          </a:bodyPr>
          <a:lstStyle/>
          <a:p>
            <a:pPr marL="857250" lvl="1" indent="-457200" fontAlgn="base">
              <a:buFont typeface="Arial" pitchFamily="34" charset="0"/>
              <a:buChar char="•"/>
            </a:pPr>
            <a:r>
              <a:rPr lang="en-US" sz="2200" dirty="0" err="1">
                <a:latin typeface="Cambria" pitchFamily="18" charset="0"/>
              </a:rPr>
              <a:t>Conectividad</a:t>
            </a:r>
            <a:r>
              <a:rPr lang="en-US" sz="2200" dirty="0">
                <a:latin typeface="Cambria" pitchFamily="18" charset="0"/>
              </a:rPr>
              <a:t> a internet</a:t>
            </a:r>
          </a:p>
          <a:p>
            <a:pPr marL="857250" lvl="1" indent="-457200" fontAlgn="base">
              <a:buFont typeface="Arial" pitchFamily="34" charset="0"/>
              <a:buChar char="•"/>
            </a:pPr>
            <a:r>
              <a:rPr lang="en-US" sz="2200" dirty="0" err="1">
                <a:latin typeface="Cambria" pitchFamily="18" charset="0"/>
              </a:rPr>
              <a:t>Tamaño</a:t>
            </a:r>
            <a:r>
              <a:rPr lang="en-US" sz="2200" dirty="0">
                <a:latin typeface="Cambria" pitchFamily="18" charset="0"/>
              </a:rPr>
              <a:t> de </a:t>
            </a:r>
            <a:r>
              <a:rPr lang="en-US" sz="2200" dirty="0" err="1">
                <a:latin typeface="Cambria" pitchFamily="18" charset="0"/>
              </a:rPr>
              <a:t>pantalla</a:t>
            </a:r>
            <a:endParaRPr lang="en-US" sz="2200" dirty="0">
              <a:latin typeface="Cambria" pitchFamily="18" charset="0"/>
            </a:endParaRPr>
          </a:p>
          <a:p>
            <a:pPr marL="857250" lvl="1" indent="-457200" fontAlgn="base">
              <a:buFont typeface="Arial" pitchFamily="34" charset="0"/>
              <a:buChar char="•"/>
            </a:pPr>
            <a:r>
              <a:rPr lang="en-US" sz="2200" dirty="0" err="1">
                <a:latin typeface="Cambria" pitchFamily="18" charset="0"/>
              </a:rPr>
              <a:t>Volumen</a:t>
            </a:r>
            <a:r>
              <a:rPr lang="en-US" sz="2200" dirty="0">
                <a:latin typeface="Cambria" pitchFamily="18" charset="0"/>
              </a:rPr>
              <a:t> de </a:t>
            </a:r>
            <a:r>
              <a:rPr lang="en-US" sz="2200" dirty="0" err="1">
                <a:latin typeface="Cambria" pitchFamily="18" charset="0"/>
              </a:rPr>
              <a:t>información</a:t>
            </a:r>
            <a:endParaRPr lang="en-US" sz="2200" dirty="0">
              <a:latin typeface="Cambria" pitchFamily="18" charset="0"/>
            </a:endParaRPr>
          </a:p>
          <a:p>
            <a:pPr marL="857250" lvl="1" indent="-457200" fontAlgn="base">
              <a:buFont typeface="Arial" pitchFamily="34" charset="0"/>
              <a:buChar char="•"/>
            </a:pPr>
            <a:r>
              <a:rPr lang="en-US" sz="2200" dirty="0" err="1">
                <a:latin typeface="Cambria" pitchFamily="18" charset="0"/>
              </a:rPr>
              <a:t>Capacidad</a:t>
            </a:r>
            <a:r>
              <a:rPr lang="en-US" sz="2200" dirty="0">
                <a:latin typeface="Cambria" pitchFamily="18" charset="0"/>
              </a:rPr>
              <a:t> de </a:t>
            </a:r>
            <a:r>
              <a:rPr lang="en-US" sz="2200" dirty="0" err="1">
                <a:latin typeface="Cambria" pitchFamily="18" charset="0"/>
              </a:rPr>
              <a:t>procesamiento</a:t>
            </a:r>
            <a:endParaRPr lang="en-US" sz="2200" dirty="0">
              <a:latin typeface="Cambria" pitchFamily="18" charset="0"/>
            </a:endParaRPr>
          </a:p>
        </p:txBody>
      </p:sp>
      <p:pic>
        <p:nvPicPr>
          <p:cNvPr id="7" name="Picture 2" descr="Generic Smartphone Icon"/>
          <p:cNvPicPr>
            <a:picLocks noChangeAspect="1" noChangeArrowheads="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98255" y="860888"/>
            <a:ext cx="739602" cy="1303787"/>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2722870"/>
            <a:ext cx="1080944" cy="1076496"/>
          </a:xfrm>
          <a:prstGeom prst="rect">
            <a:avLst/>
          </a:prstGeom>
        </p:spPr>
      </p:pic>
      <p:pic>
        <p:nvPicPr>
          <p:cNvPr id="9" name="8 Imagen"/>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00451" y="4269230"/>
            <a:ext cx="899383" cy="16027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10777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just"/>
            <a:r>
              <a:rPr lang="es-ES" dirty="0"/>
              <a:t>Institucionalización y capacitación de nuevas tendencias. </a:t>
            </a:r>
          </a:p>
          <a:p>
            <a:pPr algn="just"/>
            <a:r>
              <a:rPr lang="es-ES" dirty="0"/>
              <a:t>Limitada apertura de datos. </a:t>
            </a:r>
          </a:p>
          <a:p>
            <a:pPr algn="just"/>
            <a:r>
              <a:rPr lang="es-ES" dirty="0"/>
              <a:t>Falta de organización supranacional con liderazgo. </a:t>
            </a:r>
          </a:p>
          <a:p>
            <a:pPr algn="just"/>
            <a:r>
              <a:rPr lang="es-ES" dirty="0"/>
              <a:t>Reforzar los lazos de confianza y credibilidad entre instituciones y ciudadanos. </a:t>
            </a:r>
          </a:p>
          <a:p>
            <a:pPr algn="just"/>
            <a:r>
              <a:rPr lang="es-ES" dirty="0"/>
              <a:t>Inclusión social y acceso a tecnología y conectividad. </a:t>
            </a:r>
          </a:p>
          <a:p>
            <a:endParaRPr lang="es-ES" dirty="0"/>
          </a:p>
        </p:txBody>
      </p:sp>
      <p:sp>
        <p:nvSpPr>
          <p:cNvPr id="2" name="Título 1"/>
          <p:cNvSpPr>
            <a:spLocks noGrp="1"/>
          </p:cNvSpPr>
          <p:nvPr>
            <p:ph type="title"/>
          </p:nvPr>
        </p:nvSpPr>
        <p:spPr/>
        <p:txBody>
          <a:bodyPr>
            <a:normAutofit/>
          </a:bodyPr>
          <a:lstStyle/>
          <a:p>
            <a:r>
              <a:rPr lang="en-US" dirty="0" err="1"/>
              <a:t>Retos</a:t>
            </a:r>
            <a:r>
              <a:rPr lang="en-US" dirty="0"/>
              <a:t> y </a:t>
            </a:r>
            <a:r>
              <a:rPr lang="en-US" dirty="0" err="1"/>
              <a:t>oportunidades</a:t>
            </a:r>
            <a:r>
              <a:rPr lang="en-US" dirty="0"/>
              <a:t> </a:t>
            </a:r>
            <a:r>
              <a:rPr lang="en-US" dirty="0" err="1"/>
              <a:t>latinoamericanas</a:t>
            </a:r>
            <a:endParaRPr lang="es-ES" dirty="0"/>
          </a:p>
        </p:txBody>
      </p:sp>
    </p:spTree>
    <p:extLst>
      <p:ext uri="{BB962C8B-B14F-4D97-AF65-F5344CB8AC3E}">
        <p14:creationId xmlns:p14="http://schemas.microsoft.com/office/powerpoint/2010/main" val="1598383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548680"/>
            <a:ext cx="8229600" cy="1143000"/>
          </a:xfrm>
        </p:spPr>
        <p:txBody>
          <a:bodyPr>
            <a:normAutofit fontScale="90000"/>
          </a:bodyPr>
          <a:lstStyle/>
          <a:p>
            <a:r>
              <a:rPr lang="es-ES" i="1" dirty="0" smtClean="0">
                <a:solidFill>
                  <a:schemeClr val="tx1"/>
                </a:solidFill>
              </a:rPr>
              <a:t/>
            </a:r>
            <a:br>
              <a:rPr lang="es-ES" i="1" dirty="0" smtClean="0">
                <a:solidFill>
                  <a:schemeClr val="tx1"/>
                </a:solidFill>
              </a:rPr>
            </a:br>
            <a:r>
              <a:rPr lang="es-ES" i="1" dirty="0" smtClean="0">
                <a:solidFill>
                  <a:schemeClr val="tx1"/>
                </a:solidFill>
              </a:rPr>
              <a:t>Muchas gracias por su atención</a:t>
            </a:r>
            <a:br>
              <a:rPr lang="es-ES" i="1" dirty="0" smtClean="0">
                <a:solidFill>
                  <a:schemeClr val="tx1"/>
                </a:solidFill>
              </a:rPr>
            </a:br>
            <a:endParaRPr lang="es-ES" sz="3600" i="1" dirty="0">
              <a:solidFill>
                <a:schemeClr val="tx1"/>
              </a:solidFill>
            </a:endParaRPr>
          </a:p>
        </p:txBody>
      </p:sp>
      <p:sp>
        <p:nvSpPr>
          <p:cNvPr id="3" name="Título 1"/>
          <p:cNvSpPr txBox="1">
            <a:spLocks/>
          </p:cNvSpPr>
          <p:nvPr/>
        </p:nvSpPr>
        <p:spPr>
          <a:xfrm>
            <a:off x="2502060" y="1844824"/>
            <a:ext cx="7450482" cy="2232247"/>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bg1">
                    <a:lumMod val="95000"/>
                  </a:schemeClr>
                </a:solidFill>
                <a:latin typeface="Cambria" pitchFamily="18" charset="0"/>
                <a:ea typeface="+mj-ea"/>
                <a:cs typeface="+mj-cs"/>
              </a:defRPr>
            </a:lvl1pPr>
          </a:lstStyle>
          <a:p>
            <a:pPr algn="l"/>
            <a:r>
              <a:rPr lang="es-ES" sz="2000" b="1" dirty="0">
                <a:solidFill>
                  <a:schemeClr val="tx1"/>
                </a:solidFill>
              </a:rPr>
              <a:t>Daniela </a:t>
            </a:r>
            <a:r>
              <a:rPr lang="es-ES" sz="2000" b="1" dirty="0" err="1">
                <a:solidFill>
                  <a:schemeClr val="tx1"/>
                </a:solidFill>
              </a:rPr>
              <a:t>Ballari</a:t>
            </a:r>
            <a:r>
              <a:rPr lang="es-ES" sz="2000" b="1" dirty="0">
                <a:solidFill>
                  <a:schemeClr val="tx1"/>
                </a:solidFill>
              </a:rPr>
              <a:t>  </a:t>
            </a:r>
            <a:r>
              <a:rPr lang="es-ES" sz="2000" dirty="0">
                <a:solidFill>
                  <a:schemeClr val="tx1"/>
                </a:solidFill>
              </a:rPr>
              <a:t>UC - daniela.ballari@ucuenca.edu.ec </a:t>
            </a:r>
          </a:p>
          <a:p>
            <a:pPr algn="l"/>
            <a:r>
              <a:rPr lang="es-ES" sz="2000" b="1" dirty="0">
                <a:solidFill>
                  <a:schemeClr val="tx1"/>
                </a:solidFill>
              </a:rPr>
              <a:t>Diego Pacheco </a:t>
            </a:r>
            <a:r>
              <a:rPr lang="es-ES" sz="2000" dirty="0">
                <a:solidFill>
                  <a:schemeClr val="tx1"/>
                </a:solidFill>
              </a:rPr>
              <a:t>UDA - dpacheco@uazuay.edu.ec</a:t>
            </a:r>
          </a:p>
          <a:p>
            <a:pPr algn="l"/>
            <a:r>
              <a:rPr lang="es-ES" sz="2000" b="1" dirty="0">
                <a:solidFill>
                  <a:schemeClr val="tx1"/>
                </a:solidFill>
              </a:rPr>
              <a:t>Andrea </a:t>
            </a:r>
            <a:r>
              <a:rPr lang="es-ES" sz="2000" b="1" dirty="0" err="1">
                <a:solidFill>
                  <a:schemeClr val="tx1"/>
                </a:solidFill>
              </a:rPr>
              <a:t>Urgiles</a:t>
            </a:r>
            <a:r>
              <a:rPr lang="es-ES" sz="2000" b="1" dirty="0">
                <a:solidFill>
                  <a:schemeClr val="tx1"/>
                </a:solidFill>
              </a:rPr>
              <a:t> </a:t>
            </a:r>
            <a:r>
              <a:rPr lang="es-ES" sz="2000" dirty="0">
                <a:solidFill>
                  <a:schemeClr val="tx1"/>
                </a:solidFill>
              </a:rPr>
              <a:t>UDA - andrea.urgiles@hotmail.com </a:t>
            </a:r>
          </a:p>
          <a:p>
            <a:pPr algn="l"/>
            <a:r>
              <a:rPr lang="es-ES" sz="2000" b="1" dirty="0" err="1">
                <a:solidFill>
                  <a:schemeClr val="tx1"/>
                </a:solidFill>
              </a:rPr>
              <a:t>Jasmith</a:t>
            </a:r>
            <a:r>
              <a:rPr lang="es-ES" sz="2000" b="1" dirty="0">
                <a:solidFill>
                  <a:schemeClr val="tx1"/>
                </a:solidFill>
              </a:rPr>
              <a:t> Tamayo </a:t>
            </a:r>
            <a:r>
              <a:rPr lang="es-ES" sz="2000" dirty="0">
                <a:solidFill>
                  <a:schemeClr val="tx1"/>
                </a:solidFill>
              </a:rPr>
              <a:t>IDECA - jtamayo@catastrobogota.gov.co</a:t>
            </a:r>
          </a:p>
          <a:p>
            <a:pPr algn="l"/>
            <a:r>
              <a:rPr lang="es-ES" sz="2000" b="1" dirty="0" err="1">
                <a:solidFill>
                  <a:schemeClr val="tx1"/>
                </a:solidFill>
              </a:rPr>
              <a:t>Elieth</a:t>
            </a:r>
            <a:r>
              <a:rPr lang="es-ES" sz="2000" b="1" dirty="0">
                <a:solidFill>
                  <a:schemeClr val="tx1"/>
                </a:solidFill>
              </a:rPr>
              <a:t> Hoyos</a:t>
            </a:r>
            <a:r>
              <a:rPr lang="es-ES" sz="2000" dirty="0">
                <a:solidFill>
                  <a:schemeClr val="tx1"/>
                </a:solidFill>
              </a:rPr>
              <a:t> IDECA - ehoyos@catastrobogota.gov.co  </a:t>
            </a:r>
          </a:p>
          <a:p>
            <a:pPr algn="l"/>
            <a:r>
              <a:rPr lang="es-ES" sz="2000" b="1" dirty="0">
                <a:solidFill>
                  <a:schemeClr val="tx1"/>
                </a:solidFill>
              </a:rPr>
              <a:t>Luis </a:t>
            </a:r>
            <a:r>
              <a:rPr lang="es-ES" sz="2000" b="1" dirty="0" smtClean="0">
                <a:solidFill>
                  <a:schemeClr val="tx1"/>
                </a:solidFill>
              </a:rPr>
              <a:t>M. Vilches</a:t>
            </a:r>
            <a:r>
              <a:rPr lang="es-ES" sz="2000" dirty="0" smtClean="0">
                <a:solidFill>
                  <a:schemeClr val="tx1"/>
                </a:solidFill>
              </a:rPr>
              <a:t> IDECA – </a:t>
            </a:r>
            <a:r>
              <a:rPr lang="es-ES" sz="2000" dirty="0">
                <a:solidFill>
                  <a:schemeClr val="tx1"/>
                </a:solidFill>
              </a:rPr>
              <a:t>lvilches@catastrobogota.gov.co</a:t>
            </a:r>
          </a:p>
          <a:p>
            <a:pPr algn="l"/>
            <a:r>
              <a:rPr lang="es-ES" sz="2000" b="1" dirty="0">
                <a:solidFill>
                  <a:schemeClr val="tx1"/>
                </a:solidFill>
              </a:rPr>
              <a:t>Diego </a:t>
            </a:r>
            <a:r>
              <a:rPr lang="es-ES" sz="2000" b="1" dirty="0" err="1">
                <a:solidFill>
                  <a:schemeClr val="tx1"/>
                </a:solidFill>
              </a:rPr>
              <a:t>Randolf</a:t>
            </a:r>
            <a:r>
              <a:rPr lang="es-ES" sz="2000" dirty="0">
                <a:solidFill>
                  <a:schemeClr val="tx1"/>
                </a:solidFill>
              </a:rPr>
              <a:t>  IDECA - dperez@catastrobogota.gov.co</a:t>
            </a:r>
          </a:p>
          <a:p>
            <a:pPr algn="l"/>
            <a:r>
              <a:rPr lang="es-ES" sz="2000" b="1" dirty="0">
                <a:solidFill>
                  <a:schemeClr val="tx1"/>
                </a:solidFill>
              </a:rPr>
              <a:t>Virginia </a:t>
            </a:r>
            <a:r>
              <a:rPr lang="es-ES" sz="2000" b="1" dirty="0" err="1">
                <a:solidFill>
                  <a:schemeClr val="tx1"/>
                </a:solidFill>
              </a:rPr>
              <a:t>Fernandez</a:t>
            </a:r>
            <a:r>
              <a:rPr lang="es-ES" sz="2000" b="1" dirty="0">
                <a:solidFill>
                  <a:schemeClr val="tx1"/>
                </a:solidFill>
              </a:rPr>
              <a:t> </a:t>
            </a:r>
            <a:r>
              <a:rPr lang="es-ES" sz="2000" dirty="0">
                <a:solidFill>
                  <a:schemeClr val="tx1"/>
                </a:solidFill>
              </a:rPr>
              <a:t>UR  - vivi@fcien.edu.uy</a:t>
            </a:r>
          </a:p>
          <a:p>
            <a:pPr algn="l"/>
            <a:r>
              <a:rPr lang="es-ES" sz="2000" b="1" dirty="0">
                <a:solidFill>
                  <a:schemeClr val="tx1"/>
                </a:solidFill>
              </a:rPr>
              <a:t>Yuri </a:t>
            </a:r>
            <a:r>
              <a:rPr lang="es-ES" sz="2000" b="1" dirty="0" err="1" smtClean="0">
                <a:solidFill>
                  <a:schemeClr val="tx1"/>
                </a:solidFill>
              </a:rPr>
              <a:t>Resnichenko</a:t>
            </a:r>
            <a:r>
              <a:rPr lang="es-ES" sz="2000" b="1" dirty="0" smtClean="0">
                <a:solidFill>
                  <a:schemeClr val="tx1"/>
                </a:solidFill>
              </a:rPr>
              <a:t> </a:t>
            </a:r>
            <a:r>
              <a:rPr lang="es-ES" sz="2000" dirty="0" smtClean="0">
                <a:solidFill>
                  <a:schemeClr val="tx1"/>
                </a:solidFill>
              </a:rPr>
              <a:t>UR </a:t>
            </a:r>
            <a:r>
              <a:rPr lang="es-ES" sz="2000" dirty="0">
                <a:solidFill>
                  <a:schemeClr val="tx1"/>
                </a:solidFill>
              </a:rPr>
              <a:t>- yresni@fcien.edu.uy</a:t>
            </a:r>
            <a:endParaRPr lang="en-US" sz="2000" dirty="0">
              <a:solidFill>
                <a:schemeClr val="tx1"/>
              </a:solidFill>
            </a:endParaRPr>
          </a:p>
          <a:p>
            <a:pPr algn="l"/>
            <a:endParaRPr lang="es-ES" sz="2000" dirty="0" smtClean="0">
              <a:solidFill>
                <a:schemeClr val="tx1"/>
              </a:solidFill>
            </a:endParaRPr>
          </a:p>
          <a:p>
            <a:pPr algn="l"/>
            <a:endParaRPr lang="es-ES" sz="2000" dirty="0">
              <a:solidFill>
                <a:schemeClr val="tx1"/>
              </a:solidFill>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660526" y="4296673"/>
            <a:ext cx="4295850" cy="71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231129" y="5506177"/>
            <a:ext cx="2245821" cy="73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745399" y="5506177"/>
            <a:ext cx="1781947" cy="73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11163" b="100000" l="0" r="86547"/>
                    </a14:imgEffect>
                  </a14:imgLayer>
                </a14:imgProps>
              </a:ext>
              <a:ext uri="{28A0092B-C50C-407E-A947-70E740481C1C}">
                <a14:useLocalDpi xmlns:a14="http://schemas.microsoft.com/office/drawing/2010/main"/>
              </a:ext>
            </a:extLst>
          </a:blip>
          <a:srcRect/>
          <a:stretch/>
        </p:blipFill>
        <p:spPr bwMode="auto">
          <a:xfrm>
            <a:off x="1763688" y="5226106"/>
            <a:ext cx="1278435" cy="123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1298" t="-4941"/>
          <a:stretch/>
        </p:blipFill>
        <p:spPr bwMode="auto">
          <a:xfrm>
            <a:off x="1788318" y="4132117"/>
            <a:ext cx="1224135" cy="1093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33328" y="1844824"/>
            <a:ext cx="1978432" cy="1909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803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i="1" dirty="0" err="1" smtClean="0"/>
              <a:t>Everything</a:t>
            </a:r>
            <a:r>
              <a:rPr lang="es-CO" b="1" i="1" dirty="0" smtClean="0"/>
              <a:t> has a </a:t>
            </a:r>
            <a:r>
              <a:rPr lang="es-CO" b="1" i="1" dirty="0" err="1" smtClean="0"/>
              <a:t>location</a:t>
            </a:r>
            <a:endParaRPr lang="es-CO" b="1" i="1" dirty="0"/>
          </a:p>
        </p:txBody>
      </p:sp>
      <p:sp>
        <p:nvSpPr>
          <p:cNvPr id="5" name="4 Más"/>
          <p:cNvSpPr/>
          <p:nvPr/>
        </p:nvSpPr>
        <p:spPr>
          <a:xfrm>
            <a:off x="3951267" y="2924944"/>
            <a:ext cx="1152128" cy="1152128"/>
          </a:xfrm>
          <a:prstGeom prst="mathPl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6" name="2 Marcador de contenido"/>
          <p:cNvSpPr txBox="1">
            <a:spLocks/>
          </p:cNvSpPr>
          <p:nvPr/>
        </p:nvSpPr>
        <p:spPr>
          <a:xfrm>
            <a:off x="35496" y="4768552"/>
            <a:ext cx="4123319" cy="132474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4400" b="1" i="0" u="none" strike="noStrike" kern="1200" cap="none" spc="0" normalizeH="0" baseline="0" noProof="0" dirty="0" smtClean="0">
                <a:ln>
                  <a:noFill/>
                </a:ln>
                <a:solidFill>
                  <a:schemeClr val="accent2"/>
                </a:solidFill>
                <a:effectLst/>
                <a:uLnTx/>
                <a:uFillTx/>
                <a:latin typeface="+mn-lt"/>
                <a:ea typeface="+mn-ea"/>
                <a:cs typeface="Arial" panose="020B0604020202020204" pitchFamily="34" charset="0"/>
              </a:rPr>
              <a:t>Datos</a:t>
            </a:r>
            <a:endParaRPr kumimoji="0" lang="es-CO" sz="4400" b="1" i="0" u="none" strike="noStrike" kern="1200" cap="none" spc="0" normalizeH="0" baseline="0" noProof="0" dirty="0">
              <a:ln>
                <a:noFill/>
              </a:ln>
              <a:solidFill>
                <a:schemeClr val="accent2"/>
              </a:solidFill>
              <a:effectLst/>
              <a:uLnTx/>
              <a:uFillTx/>
              <a:latin typeface="+mn-lt"/>
              <a:ea typeface="+mn-ea"/>
              <a:cs typeface="Arial" panose="020B0604020202020204" pitchFamily="34" charset="0"/>
            </a:endParaRPr>
          </a:p>
        </p:txBody>
      </p:sp>
      <p:sp>
        <p:nvSpPr>
          <p:cNvPr id="7" name="2 Marcador de contenido"/>
          <p:cNvSpPr txBox="1">
            <a:spLocks/>
          </p:cNvSpPr>
          <p:nvPr/>
        </p:nvSpPr>
        <p:spPr>
          <a:xfrm>
            <a:off x="5007722" y="4733326"/>
            <a:ext cx="4123319" cy="1324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S" sz="4400" b="1" dirty="0" smtClean="0">
                <a:solidFill>
                  <a:schemeClr val="accent2"/>
                </a:solidFill>
                <a:cs typeface="Arial" panose="020B0604020202020204" pitchFamily="34" charset="0"/>
              </a:rPr>
              <a:t>Ubicación</a:t>
            </a:r>
            <a:endParaRPr lang="es-CO" sz="4400" b="1" dirty="0">
              <a:solidFill>
                <a:schemeClr val="accent2"/>
              </a:solidFill>
              <a:cs typeface="Arial" panose="020B0604020202020204" pitchFamily="34" charset="0"/>
            </a:endParaRPr>
          </a:p>
        </p:txBody>
      </p:sp>
      <p:grpSp>
        <p:nvGrpSpPr>
          <p:cNvPr id="8" name="7 Grupo"/>
          <p:cNvGrpSpPr/>
          <p:nvPr/>
        </p:nvGrpSpPr>
        <p:grpSpPr>
          <a:xfrm>
            <a:off x="4967076" y="2060848"/>
            <a:ext cx="4098448" cy="2787894"/>
            <a:chOff x="4967076" y="2060848"/>
            <a:chExt cx="4098448" cy="2787894"/>
          </a:xfrm>
        </p:grpSpPr>
        <p:pic>
          <p:nvPicPr>
            <p:cNvPr id="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494" r="12702"/>
            <a:stretch/>
          </p:blipFill>
          <p:spPr bwMode="auto">
            <a:xfrm>
              <a:off x="4967076" y="2060848"/>
              <a:ext cx="4098448" cy="26370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5035235" y="4617910"/>
              <a:ext cx="3962129" cy="230832"/>
            </a:xfrm>
            <a:prstGeom prst="rect">
              <a:avLst/>
            </a:prstGeom>
            <a:noFill/>
          </p:spPr>
          <p:txBody>
            <a:bodyPr wrap="square" rtlCol="0">
              <a:spAutoFit/>
            </a:bodyPr>
            <a:lstStyle/>
            <a:p>
              <a:pPr algn="r"/>
              <a:r>
                <a:rPr lang="es-CO" sz="900" dirty="0" smtClean="0"/>
                <a:t>http</a:t>
              </a:r>
              <a:r>
                <a:rPr lang="es-CO" sz="900" dirty="0"/>
                <a:t>://www.business2community.com/</a:t>
              </a:r>
            </a:p>
          </p:txBody>
        </p:sp>
      </p:grpSp>
      <p:grpSp>
        <p:nvGrpSpPr>
          <p:cNvPr id="11" name="10 Grupo"/>
          <p:cNvGrpSpPr/>
          <p:nvPr/>
        </p:nvGrpSpPr>
        <p:grpSpPr>
          <a:xfrm>
            <a:off x="33807" y="2060848"/>
            <a:ext cx="4033231" cy="2787894"/>
            <a:chOff x="33807" y="2060848"/>
            <a:chExt cx="4033231" cy="2787894"/>
          </a:xfrm>
        </p:grpSpPr>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060848"/>
              <a:ext cx="3959534" cy="26370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33807" y="4617910"/>
              <a:ext cx="3962129" cy="230832"/>
            </a:xfrm>
            <a:prstGeom prst="rect">
              <a:avLst/>
            </a:prstGeom>
            <a:noFill/>
          </p:spPr>
          <p:txBody>
            <a:bodyPr wrap="square" rtlCol="0">
              <a:spAutoFit/>
            </a:bodyPr>
            <a:lstStyle/>
            <a:p>
              <a:pPr algn="r"/>
              <a:r>
                <a:rPr lang="es-CO" sz="900" dirty="0" smtClean="0"/>
                <a:t>http</a:t>
              </a:r>
              <a:r>
                <a:rPr lang="es-CO" sz="900" dirty="0"/>
                <a:t>://www.tnooz.com/</a:t>
              </a:r>
            </a:p>
          </p:txBody>
        </p:sp>
      </p:grpSp>
    </p:spTree>
    <p:extLst>
      <p:ext uri="{BB962C8B-B14F-4D97-AF65-F5344CB8AC3E}">
        <p14:creationId xmlns:p14="http://schemas.microsoft.com/office/powerpoint/2010/main" val="179382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6">
                                            <p:txEl>
                                              <p:pRg st="0" end="0"/>
                                            </p:tx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512" y="2204864"/>
            <a:ext cx="9180512" cy="2412951"/>
          </a:xfrm>
        </p:spPr>
        <p:txBody>
          <a:bodyPr>
            <a:noAutofit/>
          </a:bodyPr>
          <a:lstStyle/>
          <a:p>
            <a:pPr algn="ctr"/>
            <a:r>
              <a:rPr lang="es-ES" sz="2800" dirty="0" smtClean="0">
                <a:solidFill>
                  <a:schemeClr val="tx1"/>
                </a:solidFill>
                <a:effectLst>
                  <a:outerShdw blurRad="38100" dist="38100" dir="2700000" algn="tl">
                    <a:srgbClr val="000000">
                      <a:alpha val="43137"/>
                    </a:srgbClr>
                  </a:outerShdw>
                </a:effectLst>
              </a:rPr>
              <a:t>Escenarios para el análisis de las nuevas tendencias en IDE en Latinoamérica: Retos y Oportunidades</a:t>
            </a:r>
            <a:br>
              <a:rPr lang="es-ES" sz="2800" dirty="0" smtClean="0">
                <a:solidFill>
                  <a:schemeClr val="tx1"/>
                </a:solidFill>
                <a:effectLst>
                  <a:outerShdw blurRad="38100" dist="38100" dir="2700000" algn="tl">
                    <a:srgbClr val="000000">
                      <a:alpha val="43137"/>
                    </a:srgbClr>
                  </a:outerShdw>
                </a:effectLst>
              </a:rPr>
            </a:br>
            <a:r>
              <a:rPr lang="es-ES" sz="2000" dirty="0" smtClean="0">
                <a:solidFill>
                  <a:schemeClr val="tx1"/>
                </a:solidFill>
                <a:effectLst>
                  <a:outerShdw blurRad="38100" dist="38100" dir="2700000" algn="tl">
                    <a:srgbClr val="000000">
                      <a:alpha val="43137"/>
                    </a:srgbClr>
                  </a:outerShdw>
                </a:effectLst>
              </a:rPr>
              <a:t/>
            </a:r>
            <a:br>
              <a:rPr lang="es-ES" sz="2000" dirty="0" smtClean="0">
                <a:solidFill>
                  <a:schemeClr val="tx1"/>
                </a:solidFill>
                <a:effectLst>
                  <a:outerShdw blurRad="38100" dist="38100" dir="2700000" algn="tl">
                    <a:srgbClr val="000000">
                      <a:alpha val="43137"/>
                    </a:srgbClr>
                  </a:outerShdw>
                </a:effectLst>
              </a:rPr>
            </a:br>
            <a:r>
              <a:rPr lang="es-ES" sz="2000" dirty="0" smtClean="0">
                <a:solidFill>
                  <a:schemeClr val="tx1"/>
                </a:solidFill>
                <a:effectLst>
                  <a:outerShdw blurRad="38100" dist="38100" dir="2700000" algn="tl">
                    <a:srgbClr val="000000">
                      <a:alpha val="43137"/>
                    </a:srgbClr>
                  </a:outerShdw>
                </a:effectLst>
              </a:rPr>
              <a:t>- Resultados de proyecto -</a:t>
            </a:r>
            <a:br>
              <a:rPr lang="es-ES" sz="2000" dirty="0" smtClean="0">
                <a:solidFill>
                  <a:schemeClr val="tx1"/>
                </a:solidFill>
                <a:effectLst>
                  <a:outerShdw blurRad="38100" dist="38100" dir="2700000" algn="tl">
                    <a:srgbClr val="000000">
                      <a:alpha val="43137"/>
                    </a:srgbClr>
                  </a:outerShdw>
                </a:effectLst>
              </a:rPr>
            </a:br>
            <a:r>
              <a:rPr lang="es-ES" sz="2800" dirty="0" smtClean="0">
                <a:solidFill>
                  <a:schemeClr val="tx1"/>
                </a:solidFill>
                <a:effectLst>
                  <a:outerShdw blurRad="38100" dist="38100" dir="2700000" algn="tl">
                    <a:srgbClr val="000000">
                      <a:alpha val="43137"/>
                    </a:srgbClr>
                  </a:outerShdw>
                </a:effectLst>
              </a:rPr>
              <a:t/>
            </a:r>
            <a:br>
              <a:rPr lang="es-ES" sz="2800" dirty="0" smtClean="0">
                <a:solidFill>
                  <a:schemeClr val="tx1"/>
                </a:solidFill>
                <a:effectLst>
                  <a:outerShdw blurRad="38100" dist="38100" dir="2700000" algn="tl">
                    <a:srgbClr val="000000">
                      <a:alpha val="43137"/>
                    </a:srgbClr>
                  </a:outerShdw>
                </a:effectLst>
              </a:rPr>
            </a:br>
            <a:endParaRPr lang="es-ES" sz="2400" dirty="0">
              <a:solidFill>
                <a:schemeClr val="tx1"/>
              </a:solidFill>
              <a:effectLst>
                <a:outerShdw blurRad="38100" dist="38100" dir="2700000" algn="tl">
                  <a:srgbClr val="000000">
                    <a:alpha val="43137"/>
                  </a:srgbClr>
                </a:outerShdw>
              </a:effectLst>
            </a:endParaRPr>
          </a:p>
        </p:txBody>
      </p:sp>
      <p:sp>
        <p:nvSpPr>
          <p:cNvPr id="7" name="1 Título"/>
          <p:cNvSpPr txBox="1">
            <a:spLocks/>
          </p:cNvSpPr>
          <p:nvPr/>
        </p:nvSpPr>
        <p:spPr>
          <a:xfrm>
            <a:off x="4716016" y="5760640"/>
            <a:ext cx="4532040" cy="1196752"/>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bg1">
                    <a:lumMod val="95000"/>
                  </a:schemeClr>
                </a:solidFill>
                <a:latin typeface="Cambria" pitchFamily="18" charset="0"/>
                <a:ea typeface="+mj-ea"/>
                <a:cs typeface="+mj-cs"/>
              </a:defRPr>
            </a:lvl1pPr>
          </a:lstStyle>
          <a:p>
            <a:r>
              <a:rPr lang="en-US" sz="2800" dirty="0" smtClean="0">
                <a:solidFill>
                  <a:schemeClr val="bg1"/>
                </a:solidFill>
              </a:rPr>
              <a:t>Luis M. </a:t>
            </a:r>
            <a:r>
              <a:rPr lang="en-US" sz="2800" dirty="0" err="1" smtClean="0">
                <a:solidFill>
                  <a:schemeClr val="bg1"/>
                </a:solidFill>
              </a:rPr>
              <a:t>Vilches-Blázquez</a:t>
            </a:r>
            <a:endParaRPr lang="en-US" sz="2800" dirty="0" smtClean="0">
              <a:solidFill>
                <a:schemeClr val="bg1"/>
              </a:solidFill>
            </a:endParaRPr>
          </a:p>
          <a:p>
            <a:r>
              <a:rPr lang="en-US" sz="2000" dirty="0" smtClean="0">
                <a:solidFill>
                  <a:schemeClr val="bg1"/>
                </a:solidFill>
              </a:rPr>
              <a:t>PhD in Geographical Engineering</a:t>
            </a:r>
          </a:p>
          <a:p>
            <a:r>
              <a:rPr lang="en-US" sz="2000" dirty="0">
                <a:solidFill>
                  <a:schemeClr val="bg1"/>
                </a:solidFill>
              </a:rPr>
              <a:t>l</a:t>
            </a:r>
            <a:r>
              <a:rPr lang="en-US" sz="2000" dirty="0" smtClean="0">
                <a:solidFill>
                  <a:schemeClr val="bg1"/>
                </a:solidFill>
              </a:rPr>
              <a:t>mvilches.blazquez@gmail.com</a:t>
            </a:r>
          </a:p>
          <a:p>
            <a:r>
              <a:rPr lang="en-US" sz="2000" dirty="0" smtClean="0">
                <a:solidFill>
                  <a:schemeClr val="bg1"/>
                </a:solidFill>
              </a:rPr>
              <a:t>Consultor </a:t>
            </a:r>
            <a:r>
              <a:rPr lang="en-US" sz="2000" dirty="0" smtClean="0">
                <a:solidFill>
                  <a:schemeClr val="bg1"/>
                </a:solidFill>
              </a:rPr>
              <a:t/>
            </a:r>
            <a:br>
              <a:rPr lang="en-US" sz="2000" dirty="0" smtClean="0">
                <a:solidFill>
                  <a:schemeClr val="bg1"/>
                </a:solidFill>
              </a:rPr>
            </a:br>
            <a:r>
              <a:rPr lang="en-US" sz="2000" dirty="0" err="1" smtClean="0">
                <a:solidFill>
                  <a:schemeClr val="bg1"/>
                </a:solidFill>
              </a:rPr>
              <a:t>Pontificia</a:t>
            </a:r>
            <a:r>
              <a:rPr lang="en-US" sz="2000" dirty="0" smtClean="0">
                <a:solidFill>
                  <a:schemeClr val="bg1"/>
                </a:solidFill>
              </a:rPr>
              <a:t> Universidad </a:t>
            </a:r>
            <a:r>
              <a:rPr lang="en-US" sz="2000" dirty="0" err="1" smtClean="0">
                <a:solidFill>
                  <a:schemeClr val="bg1"/>
                </a:solidFill>
              </a:rPr>
              <a:t>Javeriana</a:t>
            </a:r>
            <a:endParaRPr lang="en-US" sz="1800" dirty="0" smtClean="0">
              <a:solidFill>
                <a:schemeClr val="bg1"/>
              </a:solidFill>
            </a:endParaRPr>
          </a:p>
          <a:p>
            <a:endParaRPr lang="en-US" sz="2000" dirty="0">
              <a:solidFill>
                <a:schemeClr val="bg1"/>
              </a:solidFill>
            </a:endParaRPr>
          </a:p>
        </p:txBody>
      </p:sp>
      <p:sp>
        <p:nvSpPr>
          <p:cNvPr id="4" name="AutoShape 2" descr="data:image/jpeg;base64,/9j/4AAQSkZJRgABAQAAAQABAAD/2wCEAAkGBxQQEBIRERAPERAVFRcVGBYYFBYYFBQaGRgaFhYXGBgYHigsGRslHBYaIjEhJiotLi4uHCAzRDMsNygtLi8BCgoKDg0OGxAQGywmICQsLCwsLCwuLCwsNCwsLCwsLCwwLCwsLCwsLCwsLCwsLCwsLCwsLCwsLCwsLCwsLCwsLP/AABEIAMkA+wMBEQACEQEDEQH/xAAcAAEAAgMBAQEAAAAAAAAAAAAAAwUEBgcCAQj/xABKEAABAwIDBQEMCQAHBwUAAAABAAIDBBEFEiEGEzFBUWEHFBUiMkJScYGRktEjU1Rik5ShscEkM0NjcuHwNIKys8LS8RYlRXPD/8QAGwEBAAMBAQEBAAAAAAAAAAAAAAECAwQFBgf/xAAyEQEAAgIABQMCBQIGAwAAAAAAAQIDEQQSITFBE1FhMpEFInGBoRTBI7HR4fDxQlJi/9oADAMBAAIRAxEAPwDuKAgICAgICAgICAgICAgx6ytjhbmlkjjb1c4NH6qa1m3SETMQ1qs7odGx2WMzVL/Rhic79TYLorwuSe/T9WNs9Y+WIdsa2T/Z8FqiOsrxF+jgrf0+OPqvH7dVfWvPar54Wxp2ow6jaOjprn9HBRNOHj/yn7Ji2WfD47GMabq7DaR46Nm1/VxUxj4ef/Kfsib5Y8PB28qYf9rwasjHN0f0rR2kgAD3qf6WlvovH+R69o+qq2wbb6hqiGtqGxyE2yS/Ruv010J9RKyvwuSnj7L1z0t5bMCsGz6gICAgICAgICAgICAgICAgIMWt3gAdFZzm3uw2AkHQOPku6HhyPG4mNeVZ34fcPrmTszMJ0JDgRZzHDi1zTwI6Jasx3K2iWSoWEBBVYxtDBS6SPvIeEbRmkcTwFhw9q0pitfsibRCoMuI1nkNZQQnznDPOR1A8322WmsVO/Wf4V/NKSl2Gpg7PUGWrl9KZ5cPh+d1E8RftXp+iPTjy2Glo44m5Yo4429GtDR7gsZtM95XiIjsnUJEBBh4jiDYAM2Zz3HKxjRd8jujR/JsBxJAVq1mytrRCpxDZOnrGE1lPC6V3NgDXRjk1sgALrdTxN9ANFpTPek/llnOGtvqhq8+FYhg15KOR9dQjV0EhJkjH3D/2j/dPFdMXxZ+l41PuxmuTF1r1huOy+0sGIw72B2o8th8uM9CP2PArly4bYp1Z0Y8kXjcLlZNBAQEBAQEBAQEBAQEBAQEBBS41hr83fFKQ2pA1bezZ2jzHdD0d/lbSl4+m3Znes/VXuhwHaqKpzNdeKZhyyMd4ro3cLPB8nXhyPIlTkwzXr4K5InpPddVVUyJhfI5rGDiSdP8AMrOImZ1DRr7qqprtIL0tN9a4fSPH3G8h2rbVKd+sq9ZWWEYBDS6xsvIeMjvGkd1uTw9izvktbumKxC0VEiAgIPL3hoJJAA4kmwCDW8d2tZC5kMQM1TJpHG3V7r8w3k3nndZttbngt8eGbRuezG+XXSO6fCqV0bw6YiWukALrElkLL+SDbyb31sC48gBYZ5MkT+WvZrjxajnt/wA+F+qJEHN9tsFfh0/hegFi0/0iIeTI0kZnW5dvxcjfvwZIy19LJ+0uTLScc+pT9294LikdXBHURG7JGhw6jq09oNwfUuPJSaWmsuml4tG4ZqosICAgICAgICAgICAgICAgINF7o+zrZA2rp5HQYi2zY3MuHT/3brcfWfUdF18Ll1PLbrVhlx76x3aPhu3eWVsWJwPbJC4tuASxp4fSU5Nr9rCPUV124XcbxT3/AOd2Fc2p1Z1PBNqIapoML45v/rcMwH3o32c31WPtXnZMNqT+aHVXJFuy17/j5uy/4gWf8QCz1K+4e2VsbvJljPqcD/Kak3DycQiGhmiv0ztv+6ak3D4a5p8kPefutJHxcB7SE0bhruO7c09LcSTQscPMB3svqyRmzfWXBb4+HvftDK2aKuc4r3Q6mulbT0ETw95s1z8rpSerW+RFYc9SB53Fd9OEpjjmyS5rZrWnVW57OYEzCgMzu+sVqBdz3EuIFwPKdqGAkC5N3G3Dl53E8T6k6r28Q9HheE6Te3aO8/2bph9Ju2m5zSO1e7m4/IcAFhEaWyX5p6dvDLUsxBHPCHtcxwDmuBaQeBBFiD7FMTqdwiY3Gpc87mTzSVdfhbicsTzLFc38QkD/AISw26ly7eL/AD0rljz3cvDzy2mjo64XWICAgICAgICAgICAgICAggraoRML3XPIAcXE8GjtKmsbnQxMPoTm381jORoOUTfQb29TzVrW8R2Q1nujbBsxFm+iDWVjBoeAlA8x/wDDuXqXRwvEzinU9mObDF43HdwGpp3xSOZI1zJWOsWkWc1w/Ze5WYtG47POmJrOlzQ7Z18AAjragAcnESD3SArG3DYrd6r1zXjytWd1DEbWdLDJ2uhj/wCkBZ/0OJeOIu8T903EnCzalsY+5DF/1NKRwOGPB/UXUeJ7R1dSCJ6qeRp4tLyGn1tFh+i2pgx0+mGdslrd5YeHUEk8rIYWF8jzZrQP9WA5nkr3vFI3KsRNp1DsVDSQbOUuZ2WfE5m8By+6OYjB58XH2AfPcbxs3n48Q+h/C/wu2a3tEd5bRsZhL2h1RUnPVSHM93bawYOjWA5bdc65cdddZ7t+Oz1tPp4+lY7f6/v3bStXniAgIOc1rt1tRDb+2pdfdIP/AMgu6vXhJ+Jclvy54+XRlwusQEBAQEBAQEBAQEBAQEBBgQM3sm9OrG3EY68nP/gdnrVp6RpDPVUiDSO6LsGzEWb6ENZWNGjuAlA8x/8ADuXqXXwvFTinU9mGbDF43HdwCqp3RPdHI1zJGEtc0ixaRxBXuVtFo3DzpiYnUolZUQZFBRSVErIYWGSV5s1o4k/x1uq3vFI5rdlqxMzqHYqKjp9nKbM7JPiUrfd2D0Yxpc8XEeoD53jeNm8/HiH0X4V+FWz2+PM/2Uex1NJiFe6pncZDGQ8k8C8m0TAOTQbusOAavMxRN780vpvxG9OE4aMOPpvp+3mf3dqhjDWho4AW7T2ntXc+Qmdzt7RAgICDnE3021DLa7im17NHe7+uXfH5eE/WXJP5s/6OjrgdYgICAgICAgICAgICAgIIKsnLlBsXHLfpfifYLqYErGAAACwAsB0UD0gICDSO6NsGzEWGWINZWMGh4CUDzH/w7l6l18LxU4p1PZhmwxeNx3cAqqd8T3RyMcyRhLXNcLFpHEEL3K2i0bh50xMTqXvD6GSolZDCx0krzZrQNT8gOJPIKL3ikc0lazM6h2ChpqfZymu7LPicrdbcG9g9GMEceLj+nz3G8bzz8eIfRfhX4VbPb2jzP9oc+xCukqJXTTPL5Hm5P7ADkB0XjWtNp3L7zDhphpFKRqIdc7mOGbqkicR40l5z/veJF7MgJ9q7cFdVh8j+MZ/Uz2jxHT/X+W8Ld44gICDxLIGtLnEBrQSSeAA1JUxG50iZ11c57ljTVVWIYm69pZDGz/DcOt8O7HsXdxf5KUx+0OXh/wA1rXdJXA6xAQEBAQEBAQEBAQEBAQRkXeOwfv8A+P1QSICAgICDSO6LsGzEWb2LKysaNHcGygeY/wDh3L1Lr4bipxTqezDNhi/WO6ipKWDZymuck+Jyt9jR0HoxjS/NxHux43jZv+niHo/hX4TbPb4jvP8AaHPq6sknkdLK8vkebkn9h0A5DkvGtabTuX3uLFTFSKUjUQhjjzODRxcQ0esmw/dI6yteeWsz7Q/RmEUwjZkaAGsDYm9jWNDQPff3r0ojT87zXm9uafO5+7PVmQgICDRO6vjbo4GUUNzU1ZEYA4hhIDviJy+09F2cHi3bnt2hzcTfUcsd5bLstgwoqSGnFiWNGYjznnV7va4lc+bJ6l5s1x05KxC2WbQQEBAQEBAQEBAQEBAQEHkDUn1IPSAgICAg1vbXaluHQg2zzvuI28tOLnHoFnkyckO/8P4G3FZNdojvLhtdWPnkdLK8vkebucefyA6Lz5mbTuX3GLFTFSKUjUQgUNFhs9HmrKVvWeL/AJjSVfH9UObjbcvD3n4l+hKE+K4/3kn6PcP4Xow/P79/2hkqVRAQV+O4vHRwPqJnWYwcObjya3qSVfHjnJaKwpe8UjctF7nuFyVtS/GattnPuIGa2a3ycwvyA0HW7jzC7OJvGOsYafu5sFJvb1Lfs6UuB2CAgICAgICAgICAgICAgICCGJ+rmniDf2HUfyPYpEygEBAQVuPYLFWwmGZtwdQ4eUw8nNPIqt6RaNS6OG4nJw94vSXCdpMBloJjFKLg6sePJkb1HQi+o5e4rz70mk6l9vwfGU4rHzV7+Y9lUqOxYbPSZayld0ni/wCY0FXx/VDm4yvNw94+JfoSg8lw/vJP1e4/yvRh+f37/tDJUqiDExTEoqWJ008jY42jUn9ABzJ6BWpSbzqqtrRWNy5pSU020VUJ5muiwqFxyMOhlI/k8zyHijW5XoWtXhacsfVLjiLZ7bn6YdTijDWhrQGtAAAAsABoAAOAXm727YjT2iRAQEBAQEBAQEBAQEBAQEBBi1jSLSMF3N4t9Jp4gdvMe7mpj2E0Mwe0OabtIuComNCRAQEBBW4/gsVbC6GZtwdQ4eUx3JzT1VbVi0alvw3E34fJF6S4VtJgEtBMYpRcHVjwDle3qO3qOXuXn3pNJ1L7jg+Nx8Vj5q9/MKuN+Uhw4tIcPWDcfsqx3dV45qzHvD9FYNUiRheCC14ZK3tbIwOB9+b3L0qzuH55mpNLcs+Nx9lirMWr7Wbc02Hgtc7fVHKFhBdc8Mx8wevXsK6MPDXyde0e7DJnrT9WsYbszV4vK2rxUmKnBvFSi7Tb7w4tBtxPjG/mhdFs1MEcmLv5ljXFfLPNft7OlwQtja1jGtaxoDWtAsABoAByC4JmZncuyI1GoSKEiAgICAgICAgICAgICAgICAgIK+aldG4yQW1N3Rk2a89QfNd28D+qtExPSUJKTEmSHJcslHGN2jx7OY7RcJNZg2zFVIgICCtx7BYq2EwzNuDqHDymO5OaeRVbVi0alvw3E5OHvF6S4VtJgEtBMYpRcHVjx5Mjeo6HXUcvcuC+Oazp9vwnHY+Ix88Tr3j2bbsr3Qaeko4xO5zpIw6LIwXc5rTmiNzoBYubqf0Xq8LwuW9Y6a/V8d+MZ8Fc9uS299env5ZT8TxbF/FpovB9I7+1cSJHDsdx+ED/ABLs5MGD6p5p9ni82XL26Q2LZTYCmoSJCDUVPEyyAGx5ljfN566ntWGbir5OnaPZtj4etOs9ZbcuZuICAgICAgICAgICAgICAgICAgICAgx62hjmGWRjXjlfiO0HiD2hTFpjshXnC5Wf1FVI0ehK0St95s4e9X54nvBpG+euZ/YUs4+7K6M+5zSP1U6xz5lHVE/Gawf/ABjz6p4ypjHT/wBv4RufZBJjOIH+rwto7X1LP2A/lW9PF5t/COa3sw5m41No04fSNPPxpHj1Aggq0f08d9yztGae2oYM/c5lqrGvxOontqGtaGsB62Nx7gFf+qrX6KRCIwWn67TLUsNwo4PiLY6hjDG/xWTFt28QWSAnySHNbmHIE+3z8nF55vq89P4fT4vw/g8vC8/D1/NHfzPz/s7VTTZ2hw0vy6EaEew3Cs8K0anSVSgQEBAQEBAQEBAQEBAQEBAQEBAQEBAQEBAQEBAQEFbj+CRVsLoZm3aeB85h5OaeRVbVi0al0cNxOTh7xekqXZeolpn95VRvIB4knKZosA8dtrNcOtj5ypSZj8suni60yx62Lt5j2n/nZti1ecICAgICAgICAgICAgICAgICAgICAgICAgICAgICAgxMSw9s7MrtCDma4eUx3Ig/6uomNtMeScc7hHh9S65il0maL35SN4B7f5HI+sKInxKclY+qvaf4+GerMhAQEBAQEBAQEBAQEBAQEBAQEBAQEBAQEBAQEBAQEEU0AfYnQtNwRxHq/ZExMwlRAgICAgICAgICAgICAgICAgICAgIIjUM9NnxBNI3B3yz02fEE0bg75Z6bPiCaNwd8s9NnxBNG4O+Wemz4gmjcHfLPTZ8QTRuDvlnps+IJo3B3yz02fEE0bg75Z6bPiCaNwd8s9NnxBNG4O+Wemz4gmjcHfLPTZ8QTRuDvlnps+IJo3CVEiAgICAgICAgICAgICAgICAgIMCTBKZxLnUtMXEkkmJhJJ1JJtqVf1Lx5lT06+0PPgGl+yUv4MfyT1b+8np09oPANL9kpfwY/knq395+56dPaDwDS/ZKX8GP5J6t/efuenT2g8A0v2Sl/Bj+Sepf3n7np09oPANL9kpfwY/knqX95+56dPaDwDS/ZKX8GP5J6l/efuenT2g8A0v2Sl/Bj+Sepf3n7np09oPANL9kpfwY/knq395+56dPaDwDS/ZKX8GP5J6l/efuenT2g8A0v2Sl/Bj+Sepf3n7np09oPANL9kpfwY/knqX95+56dPaDwDS/ZKX8GP5J6l/efuenT2hYqi4gICAgICAgICCm2wxN9JQVNRFl3kUTntzC7bjqOi1w0i+SKz5lFp1DWdpdsKinwGDEYxF3xJHTuILSWXkALrNv29VtTBWc84/HX+FZnptFtXt5PQ4qKfcCajbTtmlytJljaXFrpAb6tbpcW66q+Hha5MXNvU71CtrzFljV7XF2JYXBTPikpKyOZ5fa7jkjL25TfTUagj3LGMGqXm3eNL76qik2vrpsOrqqJsDpqSrkZkyOs+GOxcNHeXYk37OC2tw+OuWtJnpMfypFpmJWe0O3YZhkFVRtEtTV5GU8R1Je62YOAPm6g68ba6qmPht5ZrftHdab9FdtbtbVUVXSUrqmhg3lOZJZpInmMSAkHKA8WBIsFbDgpelrREzqekQiZmOiDG9uJ4MOjqIqzD6l76xsBlZE8QsYY8xBaX3zDiTfgVOLh63yTWYmOm9ef8kWvMM7ZTbKoqKuWlvS1zGwGUVFOHsjDwbCJ+YkAnsP+VcvD1rSLdY69p/zTFp3pDsftXW1dQGSy0ETw9wmo3xyx1MTRexYSTveXK2qnNgx0ruu59p8FbTKV+2VQG46bQ/0Ajc+Kdbhx8fXxvJHCyrGCszj/APrv907nq80+NYsKCPELYfUxOhbO6EMkikDC3OQ12ZwLgD0+StOPD6k4+sddbRu0RtsL9sIBhfhO5EJizhptmLvJEf8Aiz+L61jGC3q+n52tzdNqXYTa+pnnNLiMLIKiSJtTAAC0PicNWkEnx28xx46Cy14jh6VrzY53Haf1VrbrqXyfHK+fFqyhpZKOKOnZE8GSJ7y7OxpIu145uKelirhrktvrs3M2mFhs5tNM6tlw6uiijqmRiZj4iTFNGTa4DtWkHl6+iplw15IyUnp2TFp3qXjug4/UUj6GOlMLX1VQIC6Rhc1uawBsCOBKnh8VbxabeI2i9pjsxqzaOtw6anGINpJqWeUQiaEPY6N7r5c0bibt04g9fUZrhx5az6e4mI3qU7mJ6qjGduZ48TrKTvzD6OGDd5HTxPcX5o2uIu144E/qFpXhq+lW+pmZ9v8ApE2nenQcAqjNTRSGWKYubfeRgtjf2tBJIC4rxq0xrS8dmFtntG3DqUzmN0ry5sccYNi97tGi/IdStMGKctuVFp0rGRYy5u832FxvIvud1K4D7plDuPaG+9X/AMCJ1qf1/wBkfmQ7Q7SVdKzDN5HTxzVNZFBMwEyNa17rHI7xdbeu3bxU4sVL8+p6REzBMyysa2hlhxegomiPc1DJXPuDnuxri3Kb6cOirTFWcNr+YLWmLRDTqPug1Ej6gSYjhdHup5ImslhkL3Na6wdcPHq9hXTfha1iNVtO48f9KxaZWmN90GajxR0L4hNQxwRyyvY07yIPsDLx1YHEaW4HsVMfC1vi5onVt6hM2mJXEm1bnYrR00L4X0c9M+bONScuaxa4Hhp0WXof4VrT3idJ5urFwraGuxQyS0ApaajZI6NkszXySTFvFzWNLQ1uvU/K18OPFqL7mfgiZnsvcBNeJHsrRRviABZNEXtc4+iYnXt683TjfTHJ6et03+kpjflqm1W39RDVyikgbNRUWTvx9iXAudZzWG/FrePHne1l04uFrakc86m3ZW1530dDpKlssbJY3B0b2hzXDgQRcFcUxMTqV4naZQlgY7hbaummpnktZLG5hI4i4tcdoV8d5paLR4RMbho8+wdZUUsOHVNZSnD4sgvHC9tRI2PRrXFzi1ug4ge9dX9Tji85K16z9uqnLPZsJ2YccXOImRhjNL3vu7HNfNmvfhblZYxm/wAL0/na3L12pqPubtpsVgrqeXJTRmR3e5uQx0jHsdutbNaS4G1uXqtrbi5vimlo6+6OTU7XOxGzLsPjqWSSMl31TJOLAgAPAGU348FlnzepMTHiNFa6Umznc2FJiHfBm3lLE6V9NBY2gdKRmOumguBbsPFbZeM58fLrrPeffSIpqdrDafZeonxCCuppqZjoYXRZZo3PacxNzZpHIrPFmrXHNLRPWd9FpiZnaDG9kqqtpoIqiejEsVYyovHE9sZYxtsmUuPjXJ14WsrY89Md5msT20rNZllYTslJRVdS+knbFR1ILjDluYZrW3kXK3VpH7BUyZ4yUiLR1jz8JiuuyqqdiK2pmpnVlZSPFNKJGzxwFlXIB5jnZrNaeYAWscTSkTFaz18b6I5Z8sp+w8hGMjfR/wDuBGTxT9FYOHjdfK5LOOIiJp0+n/VPL3Qw7JYkaRlA/EKWKmbE2EmKndvnMADbZnPsCQOIHNXnPi5+eKzv9Ucs60nxjYBs7KKkEm7wymBLogXCWV1jlJeOFib+snsUY+Kms2vr80+UzTwhxXubtzQz0dTPHWQyNex800szLecwhztARxtZTXjJ1NbR0k5PZLUbLVrMSqa+lqaNhqGRsLZIpH5cjGt0LXN5tURnxzijHaJ6bRyzuZWGzuyjoaqSuq6nvqtkYI8wYGRxMBvkYy558yf3KpkzxakUrGoWivXcvO3WzMtc6jfBNFFJSzicbxrnNJFsoIaRpcJw+auPmi0b3GkWrtiy7I1NZNBJiVZFLFBIJWQQwmNjpG+S57nOcTa507SrRnrSJjHHfpuTlme6CfZKsjxGsraWoogKndgtmhe8tDGNbplcOYKtHEUnHWlonp7HLO9tyw2ORsTGzGN0oHjGNpawn7rSTYe1clpiZ6LQwdqtn48RpnU8pe0EhzXtNnxvbq1zT1HzV8WWcduaETG1MzDcYY0RCvoHtAtvn00m/t1LQ/KStZvgmd8s/pvojVnvH9kJaqlpWGsc6rpZWTsnfG2z3sNxnY22nq6c0xZ4paZ10mNaJrOkeH7L1MmIRV9fUU75IGOZFHBG5jBnBDnOL3Ek2J09Sm2asY5x0jv32cs73KuwfY+vozUCnqcOLJp5J/paeR7gXnhcPGlgFfJxGPJrcT0jXdEUmF3S7LuGKTV0j43xy0racx5TxBaSTfQtOU6dqxnN/hRSPE7W112qcH7nAo8UbWQTWpWtkDad1zuzIDmEZvYMub27Stb8XN8XJaOvurFNTtPS7JVdA+XwZVwNp5HmTveoic9kbneVu3xuaQ3h4qrbPTJEepHWPMJ5ZjssqHDcQDZ3zV0D5nx5Y2NhywQu1s/UlzuPVZ2vi6ar0/lOpUuEdy2njgyTzVUkr7mZzaiVjJXO8oljXWN7214re/G3m24iOnZWMcaXmxGAS4fA+mfM2aBsjjBoc7I3EnI6/G3UdSsc+WMtuaI1Plasa6NjWCwgICAgICAgICAgqzibnyyxQRNkMRDZHPfkYHFoeGNIa4uOVzSdLC/G9wL8kRETbyrvxCnh2oLJJ981w/pApoovFtmZEJJX5wPI8a+Y9ALAmy09HcRr22rze7Mj2l1e0wue8RPlbuS6QOyWuy5Y2zzmFhbXXpZVnF5390xZ7h2gzNZZjHySPMcbY5MwJDS9+clrd3lAN7i40GpICicfWfg5kGJ4vNFNTRyNbCxxklke14ezdRRuc8OLmgtOYs1A5ceStWlZiZgm076vH/q8bvfbq8Vg7LmcajKdb7oMte2uXNflx0T0euvP8I52zLFo1imxiUUdVNna+QTzxU+dtg4seYYmERi7s0jSRYXs4La1I5oj4jakT02iix18M307p2xiB0jmTMiEr3Z2NYIBD5Vi/K4EnV0duKmccTHT38f3RFpierNwzFZt8G1cbqczEtgj8RzfFDn2MjXG8paC4t0ADTa9iVW1I1+XrrumJnyjY6eSpEcNXK6KJ307yyHLca7llmC7vSN/FGnE6PyxXcx+h1mektkWS4gICAgICAgICAgICAgICAgICAgIK+TCGGR8jXSxuksX5HloeQA0Fw9LKAMw1sAL6BW551pGkMWzsDIwxrXtyyvma8PfvGyPLi92cm5JzuBudQbcFM5LTKOWGQ3DG5XjeVBLst3b1+YZdRlsbN7QBY87qOZOkJwGI6neGTeb3eZzvQ/Ju8wcOHieLbha4tqp9SUcsPrMDi3u+dvJZd2+K73ucMjy0vblPii+RvAck9Sdag5YeqbB2R5A18+RlsrDK/KLcBxu4djiRwUTeZOVYKqzA8DRblsGU7trszfGdma4Ozhwde4dmN73Vuad7RqNI3YDE7MZA+Zzm5C57iXBtw6zbWyagG7bG7WnkFMXmOyOWHpuDMzBznTPc0ODC6RxMeYZSWdHWJGbytTqo557J0y6GjZDG2KNoaxosB+pJJ4knUk6km6iZmZ3JEaTqEiAgICAgICAgICAgICAgICAgICCrkwVrnF2/qxck2E8gAub2AvoOxW5vhTl+XnwE36+t/MSfNOb4OT5PATfr638xJ805vg5Pk8BN+vrfzEnzTm+Dk+TwE36+t/MSfNOb4OT5PATfr638xJ805vg5Pk8BN+vrfzEnzTm+Dk+TwE36+t/MSfNOb4OT5PATfr638xJ805vg5Pk8BN+vrfzEnzTm+Dk+TwE36+t/MSfNOb4OT5PATfr638xJ805vg5Pk8BN+vrfzEnzTm+Dk+VsqriAgICAgICAgICAgICAgICAgICAgICAgICAgICAgICAgICAgICAgICAgICAgICAgICAgICAgICAgICAgICAgICAgICAgICAgICAgICAgICAgICAgICAgICAgICAgICAgICAgICAgICAgI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5" descr="data:image/jpeg;base64,/9j/4AAQSkZJRgABAQAAAQABAAD/2wCEAAkGBxQTEhQUExQWFhUXGSAbGBgYGB4dHxwiHiEgHiAdIB8dHCgiIiAlHCAgIjEhJSkrLjAuHSAzODMsNygtLiwBCgoKDg0OGhAQFywkHyQsLCwsLCwsLCwsLCwsLC8sLCwsLCwsLCwsLCwsLCwsLCwsLCwsLCwsLCwsLCwsKywsLP/AABEIAN0A5QMBIgACEQEDEQH/xAAcAAACAgMBAQAAAAAAAAAAAAAABwUGAQMECAL/xABMEAACAQIEAwUEBQcKBAUFAAABAgMEEQASITEFBkEHEyJRYTJCUnEUI4GRoTNDYnKSorEIFSRTY4KywcLRc9Ph8BeDk9LxNWSjs+P/xAAYAQEAAwEAAAAAAAAAAAAAAAAAAQIDBP/EACERAQEBAQABBAIDAAAAAAAAAAABAhExAxIhQRNRIjJh/9oADAMBAAIRAxEAPwB44MGDAGDBgwBgwYMAYMGDAGDGmrqkiQvI6og3ZiAB9pxQOPdqUaXWlTvD8b3VfsHtN+7gGLiK4jzHSwaSzxqR7ua7fsi5/DCT4pzRWVRyvK5DGwjj8IN+mVfa+25xz1/L1VBF3ssDpHtcgaX2uL3F9tQNcA1KvtNo19gSyfqpb/GVP4YjZe1hPdpnP60gH8AcQ1J2djOiS1catKhaJUUsWsLncjQCx9bna2I/gfLMfd1c9WziOlcxskVszMpsdW6XI8t9xbULH/4s/wD2n/5v/wCeN8PavH71M4/VcN/EDFN5v4DFTrTTQO7Q1KZ1Elsy6KbG2mzD7jqcZ5V5cjqIp555WighGpUXYm1/I7C2lje+AYlJ2mUTe13sf6yX/wABbFh4dx+mn0hnjc/CGGb9k6/hhZc5cGijpeHx06LJJKbrIqBXlFha/XXONCdPsxX+Lco1dOheSIZVtmKsrZL7ZgDcfPb1wD/wYQHCOcKyntkmZlHuSeNflrqB+qRi/wDAO1CGSy1K9y3xjxIf81/EeuAYGDGuCdXUMjBlOoZSCD8iMbMAYMGDAGDBgwBgwYMAYMGDAGDBgwBgwYMAYMGDAGKhzhz7DR3jS0s/wg+FP1z/AKRr8t8Vzn7tEsWp6NttHmH4qh/1/d54X9LwWpkjMyQSvELlnCnW29jbXrcgG3XATFPUycTqCKmoYNlJjRYy1z0VEBsPMsegNzoSNvKvLSyGraqWS1It3hT22bxeG/l4DtvcWOJfmOFKeho6nhyjuRJ3rSHWQPbKoYj3b51Zdr2Attjj4/zooqY6uhYpLJEBUIy+AkWsDf2mG2YdAtjvgNMSostLWU8bUVM0gjErSLKbkMGZQ+awADDMQRsfTFj41xukjiq6Z5kkSYExmEmVs1gS8rk5cxexCiwAQbaDC845zBPVsDO9wvsqAFVfkB/E3OI1QToBr5D/AGxMnRcJedv/AKeyxHvaNcpZm0e6hCNBfUC98cVPzjPHNPIixZagkyRMuaM39Cb+fXW+vS0dTcCqHAIjNiLgnTQbnz066aY74OTaluijbqTvt0G/Tz3GlyLfj0j3Rycd4/NVsrTFbIMqIi5VUeSj7BuTsPIY6OXuZnpUlj7uOWKUeOOQXF9r6em49BtjvbkOYDWVNmJ8Jt4GVWPtbAsemyk63GOeo5IqlNgFbUjexuBe1tdba26g3Fxrifx1Hujuk57L1NFO8CqKUMMqHQh1ykqCAFsNhfoNcSfGOa4BFVNDJFI9SrIy/RWjkCsCBmkDZXyBja4udNeuKbUcv1CAkx6AXuCCLee+3r92ItgQbHQ+R0P3HFbiz6T2Jflfhf0qqhgJsHbxEb5VBY29bAgepxfKsUBmkp/oH9GhPdy1aXzRuAdyqliARYsSddxbda8M4jJTypNEbOhuCdR5EEeRFwfQ4vVF2iU8fezLSulTIpzZJCYmboxUsADcakKTvqb4qlXqTjkvD6iQUk4kiDae8kg6EgaXtuVsdMNjlHnaCtAT8nPbWNjv6ofeH4jy64qVBynSGCnEqtPVVKrI2WUIyq9s0iKSFYJcE6E9fIYoXHaA0lVJCHu0T+FxodgynTY2I22OA9JYMLjkDtC70rT1ZAkOiS7B/JW8m8jsfQ7sfAGDBgwBgwYMAYMGDAGDBgwBgwYMAYVPafzxq1HTNtpNID98an/Efs88T/afzd9DhEUTWqJRoR7i7F/n0X1uemFlyByz9OqLMR3UdmlGazMDeyr11I1OmnW9sBx0/K9XJTGpjhZohfUEXIGhIW+YgHqB/A4aMvGqXukqIKtYoDGqSJ3pzRoouEihAt3rHQsdQB4fPHBWcfRIFqqKU0/0X6uagm8IsW9nICbSXvZhfa1xYjCu4xX9/PLNkSPvGLZEFgL/AOfUnqSTpfAdNXxhyJYomdKZ5WkEObQXOgJ3NgB1tcX31xzUNFJM4SJC7HoP4+QHqbDErytytJVtf2Il9qQ7C29vM/gOvkWnwzgNPFF+THdCxFxdpCdATpfUmwXrp00xpnH3VbpTeDch6B5m0/RBIJ8ltZnPysv61ji4UPAY4/CiKpAuQbWUHrIRYEke4tl3vcWOO9qZlyWdhK1wik5wo0vq4JsBa5BFyQNLjFb51ru57uBpnCvdpO6QBmFwPExY767Dpa1rY2k+op1MSUqABw3dlyBHmIGc3v3jqfCQNwlhYeTEBQ1qxyOvfRM8IZsj2V2bLmZiA2py2GYLbxMNhiqUrF0LJJTssZPcmeVu9jY3Ic94LFvDsV1yaBd8dfMHfrTiSVogdCfq0cBxISXVs5cMCwUjKQLEaXxbiGeYOYZaZkjyR5TEVSXV0cNlzdRc3WxIOmbba9am5oqvEO/zXtfwL7uoGq3BU9RrfroMSUk7pK4hRVKXdrqhjAyo5kQ5SsZubgXa113vYw6mDOC6lfEGzd4XNtDdlaOzA79LjX52kg3UT1VRqZyqg5s7yhRfYlbkZm0tp9pGNNVXNHmiJSYdGcrIBfXw5SbHzGYjzF8MLjVAKynjcIiqLHMCtwrWzWvG2WxsxIsRlOIer7PACFWUqWBy5vEMw1ykgLuLm9tMp30wmp9hd1CXNwAPMD/Ly00ttpjlZcSlXTNE7RuLMhKsPUY53S+I36WdLTXHZQc1zxQ9x4JIx7HeKS0Z3vGwYMpvqNdCNMXrg0KmmpGjo1rpatyamaQBsmvjzMQctrm2w8J3JF1fLD9/8cSnJ9RVGdKemqGhMzWJzELsTcjzsLAjXYXxyazc3lXl6xzpw+OmrZoImuisMoJuRdQ2W/WxNvs11wxuzHnjvctJUt9YBaKQ++B7rH4gNj1HqNd/LcFooKenggnVmZeJO7qzJINHVhfMzFs1ibiwHQ3wquYqNKaqeOCcShCCrroQR0v8St1BPTW9wKpel8GKn2d81iup/GR38VhIPPycDyb8CD6YtmAMGDBgDBgwYAwYMGAMcvFK9KeGSaQ2SNSzfZ0HqdgPPHVhTdt/H7CKjQ7/AFkvy2RfvBb7FwFDnnm4lXX/ADs8gCjog6D9VV1+w9Ti/wAPKFOgWShqnp6uHOc0xAEgjfu3Zl6IXFr2tYi6m4xWeS+TJKiJaqOrSnkLssAO7FNDqGBGtxYBtMffN/GJoKdOHTU0UcyRJG86uHMkSm6gG1wGZbm51IOgvgIDmnmB62fvpEjVgoX6sWvb3rnxG52vsLDpry0VEzKXCkqu5A29T5D1+Xpj44Nw56iZIkFyxt8vU+gFz8gcXnmfhkVIBGkOeyFWmYOuVjbqpCEi4OoO4HTG3pY7e1XVQ9Jx6ojUIspCC3gspXQ3tlIta/TriYTn6qzKWETZdroRv8m3tcX8icVqCBnzZRfKpZvQCwv95A+ZGOqr4PPEFLwuoZcwOW+mh6bWuLg2Ix1cjNYpO0KfMzLFGCbDUs1gBsNR712v8h0GOOLm9vCZYIppVLHvXFm8Qt0FgRYajoBpfXFaxnD2wSRp4JCMjpCC9griQsF01JGZTY9PCTbErwXiMKqsck4enBZzDNB72U28SltC1jodzte+KxgwsFn/AJ5hSRrqJY5YznhBtEjnLlCnICAAiahbrbdiuN9FwqkqaySNXqDCiDIy3f2bC18hIS2gvb2T5jHByny+KiRTKQsPiucwBbLYWH2sNfQ4vXB6SOkaYLMpR0LLYoCCulgALXAIAuTe1/O9bZPApVXJNw+UrDJJ3JY2SQFc1gLhkOmoI8QtceWLzwvj8dVH3cRZ5FW9/CCMpAVyCwO+UketsL+QrXTIDM/eEBbz5RmAzG2aJLLYbXB1O+wxfuVXijDeNXkYDvHUZiWBYMpZUGbL4dbC97nU4jXgULmtbSNnESu7GQLGlmCsWuJCFALBhbcm+Y9cQGGHzlwP6Q5eBGMgsbFHXMp3F2AFwwLa/GddAMcPIXBT30rTQFigyBHVdCbEt4yNhpoD7X32mvgQPDeWaioQOqBYibd45su9vVrX0uBb7jjVzTyrNQlJA2bUHOlxlYaj1B6g9bHa2repu8GaLJGFA0DMT4Dey2CWIGq2vtbzxXqzktJ5X72V1YZSQmgcAWVzmLXYAZCd/CD11z1/L4qZeKY3aBUVKpTSyJTxyMBPNElnYHQk+KwuNyLfd4TJ1vE+DiJ+HwpLlNiKlEDs0inw295r6jQAWJAsDfFK5n4O1LO8bdDofMHY/b/EEdMWzs4EM0ElOKaOWp70OSxyuIvCM8cmU5XjaxAuN97nHLZy8axWOV+NyUNUk1iMpyypsSp9pSD16i/UDHpKlqFkRZEIZHUMpGxBFwfuwju12GNJYLzJLVZGWoZQFuFI7tmUGwcqSD52GgFhi19ifH+8gelY3aHxR+qMdv7rfgyjEBl4MGDAGDBgwBgwYMBhmABJ0A3x5g49xB66tlkQMzTSWjUC5t7KAD9UD8cPntL4l9H4bUsDZmXu1+chCfgCT9mEVyHxeCmrUmnJCor5SouQxQgaeetttCQdtcBejVqKaKl4vwyWKOJR3c8KlglgBmJQkqbAXIZr9RphYVlU0jszM7X2MjZmsNFDN1IWw8tMM7m/jrLwpP6Ysv0mKBFQWZ7qp78u29mNr3tY6e9hZcKpWlmSNRcswA+0/wC+Jk7eBqdlXA3jiNT3alnuFzMVIA3t4TuRbp7Pri1vWTOzNHBfeMNJ7K5T4iFvma7aWFgcg1x0xVMcEAVAwEaWUNG63sLKLlQNTb78b4a2GNAveoQi6+IX0Gpte9zvjp8MkNwrhsEc7T2kDjTSN1UtbVsqrlAF8oHSzE3JviWj4hGZWYyKAoCDMbanxNv5+D9k46uHLaNQbZiLtb4m1b94nGOG6xhvjJf9okj7gQPswQXfO/B4nm7yBkzPoUXUO4UubWvZio22JvqDvSAcPijiVg7FQcztuAfZOQfgowrOfqFI6pigCh9coFgCLA2+Zuf/AJxpjX0K3gwYMaDv4PxiWmfNGVPmrrmU7dOmw1BB0xdabm9ahXYxWMUEjSLYMrjNECBcgi4uNb2vfxbYXeAMRsSL6f8ATFbmUC6Wt0xYuTuZBSSHvMxia97a5SbXa3XYX+WK8hFxcX9PP/s4ufL1FBJCoSN1qgcrStGxSMlguoLZS2VtBvfUjDXj5F+mro80MgdbNpckDwuMwNjruF+/GKniEQaNxIrWOU5Tm0a3lf3wv444aKglggKSGJliVSjopVj3ZzWYajYDUHz0xNV8ZaNwN7HL8xqPxAxiOKrrVBRwHOU2P1bjwtodSoHtZT9mM1dQwKyCJxkvcsUAynfZydwG293HVK6PGbsArr1NtGH/AFxzwcSiaNc8kdytmGYb7MN/O+ApHatR54o3dVV8xVcrFiRa5v4QABa97nqOt8KzhtY0UqsskkXuu0ZswVvC9rdct7etuuuPQcM0ToodTIyhkzd0zfok3Cm2YAHfrhBcz8P7ipkj1sDpcWNul79SLH7cZ+pPjq+aZHA+YOEULPBTLPUvILvIUMmdl1UBdLnMb3VQOpOgxB0nH+64tBWfRpKVJbJMrKVUsfBKVNgCqvYnY3U3AJx38mcbr/5vf+b6OnH0cESTH25SBmsqALdwhXVmN7/Zio85xVcUmSqkDrN/SFKH6s57+JRlGUnW4AFzqb6HGK70zgxDcmcT+k0NNMTdmjGb9YeFv3gcTOAMGDBgDBgwYBWdv1aVpaeIbvKWt55FIt97jE/NweVaZ6IUsb0i0RCsGGdpgPZynqfaD/EL3xR/5QM/19Gvwxu37TKP9OKHQ8418P5OsnHozlx90mYfhgOHiHDpad+7niaKSwJVxYkG4B9RcHUaaHFv7IaHvK4N0jUt/p/iwP2YqfHONzVcvfVD55MoXNYDRb20UAdT9+GL2I0Kv9Jd1BtlAuNr3v8AwGL+n5V14NKt1Ma+bj90F/4qMHFBeMqdcxVf2mCn8DjnkoU75AMw8DnSRx1QDZvU4KujAMQzSav1kY7KzdSeoxuzffEqWMRyN3cdwrEeAb2+WNkfDYlAAQCw6abfLGjiFKRGQJZNSq+6faYL1Qnrj7q4XWNz3z6KTtH0H6mA+OG0K91GfGCVBNpHGpFzs3rigdoPDmAimFymaRCSxaxzsRuTuo38xhiw0zhVAlOw3VT/AJDHJDQtLAFcxurXJV4swNyW1Gbz19MTLy9CTwYmuYeBdw8gVswRr2G4Q6BjqTbNdTf9A3ObSExtL0Zxg4mqblWrfu7RECQXXMQPDdRmIvcDxDpf0xJUHJ7rVxw1BQZ1LLa7K2UajQqdNLj1xHugmOV+UhGkdRKT3hdcmVvCFYhQ2m5IN/QEdRi2cQoFWJyC/hBa3ePbTxfF6YxVU7rGqhowqtGAFiIAs6gW+s0A8sbeIQSGKQGQao2yeh/Sxlb0fdRwxGVgc5uCNZJDv82x8UVHE0cbGNTmVTqL7gHrjckLkD60/Yq/5g45uG0zd0n10gsoFgI+mnVPTED64VRxCMWjS6llvkF/AxTy/Rxu4fp3ij3ZD+8A/wDrxzUFGfGDLJo7dVG5zX0Ub3vj6iox3sgzSbK35Rxvdeh/RwFZ7RDIIysYk/KpISl9AUdNcvS6jfqflhV8y00oVJJVkuxIDSXu1rX9rU20GGR2jV/dMkUMjBmU96M7MQLjKLlja9208vnqteMsWia5Jtbc36jFrO4qZ5TPZxx6ngWZKuZ4o1kjni7sNmMi3B9kG4K2BVgQR5Wxxc/8w01U0CUcTxwwCQDP17xgxsLmygjQetrAAYrnCOHS1MyQQrnkc2UbdLkk9AACSfTE5zXyHWcPjWScRtGxy5omLBSdg2ZVIv0NrfeL8bU1+wytz8PZP6qZ1HyYK/8AFjhiYUP8nyoutank0bftBx/pw3sAYMGDAGDBgwCH7fz/AE2D/gf62xjljhNFDQ0s1RQ1FbJWM4vEpYRBWyAaMLE733JDaiwxu/lCx2qaNviicfssp/1Y6OV+X+PUdIopWQd47Xp5Qh7rf6wMWI8Rt4RcXN7b4Bfc7cJSkr6mnjJKRsMtzc2ZVcAnrbNa/phjdiLN3M+RVbxLe7Ffitsh9cL7tC4Q9JXSRSTGeQhZHkIsSXFzcXNtenlbF67CKnSpQn4T/i/3GNPT8q68GSZJe+HgS/dn84dswv8Am/lgq3lzRfVx3zG31h3yP/Z4+56pFmQl1HgcasB1S3X5411VfEWiIkQ2fWzA7o46epxszaa2qlIKmNRlki1ztY3kW1iYrHyNtvux0cRkl7qXwJ7DfnD5H+zxjiFchTQk2ZDorHZ1J2HkMfVdWqY3W0mqkfkpOoI+HAbleXT6uP8A9U/8rGjh7y90lkT2R+cP/Lxtgr1IHhk2H5p//bjTw6r+rUd3IbC3s+Rt1IwHG9A0xJaOO6yP+cOoYZXQ/V6qy6fcemFXzLwz6PUSRWIA1W5voRcWJAzAbXt0OHDSVJHefVSHxn4eoB6vjkqoEmkkWWmaQZU0YIbavqDn0+zFs64IifmaOGOGYBHQQlVVJSWOsWlilwwtqD5H7e7jn0kmKQJTqFJKhmbMp7t83jy2Xw3HskXAJuMRHF+UYnkjEEUkDBWa4CuCVZLXDSbC569euNnAuMTK3d1blpUqDo3dqcpjdVtqtwz3sfmL30w5Pod8nMokWNGVEkdkYIZcxtnQgkojLZtxrqNRiYlqXeJmVYmUqbMspIOh2IjscQfFOdqUMYiXurrmOW4GVwWFwTewB2vjeeYYJw/cyMwSJ8yBDsRo3noRbyGY3tpiOf4JqCSXKv1cew/OHy/4eNVA8uQWRN2/OH4j/Z43pWKABlk/9N//AG45uG1y92lw+ov+Sk6675bdcQM0by3l8CflP6w/Cv8AZ45a6uliNRJ3aHJCrWEh6GU/1eOqjro/GSSLu26sNvD1Hpjh4xMsqVSJLGGeEIuZgLmz+f61r4BPTSs7FnYszG7MdyT1xxcT/Jt8sdkiEEg6EEg/MaHbEdxp7RN9n8RjXf8AWpnl88icbSkrY5Zc3dEMkhW+ZVdSMwtrcGx01te2uLBzFzPSNwuOnheSSplipVnuGCRmBV2zAAsSLEre/U6AYqHLnAZ66buacK0gQvZmyiykA623uRiRr+QeJQ3z0cpA6x5ZP/1lj+GOBqvX8nk/W136kP8AGXDrwm/5O0Olc/mYl+4OT/iGHJgDBgwYAwYMGAUX8omjvT0k1vYlZD/fXN/GPFV5Mkqq6leOTi/0Snp2X2ms9itlGfOhyWBAUta4vbbDV7XuGd/wqpAF2jAlX/yzmP7mYYQvZ9VQLVWnojXF0IiiVcxz3BvYm2XKGuSDawO18B19onLkVHJA0NQ9THPGX75iGDMDY2cCzaW0uSOu4xIdjlWoru7cKRIpABAOu/X0Fvtx1c31dVxKhMy0aUlJQkWiAbMcxCkqe7VCqa3AtbW/TFF5e4iYKmKUbqwP47Yti8qL4eo6mIK0TAAWexsOjAgfvZcffET4L/Cyt9gYE/u3xxGJpoQ6TM2ZQyWCAE6Mvuk72643/QkljvmkIddLyMNGHkCB18sdDJv4khMUgG+RrfO2n442NKpGpABHUjrjjo6ON40Zo1JIF8wza9RrfY3GDhVKgjUZEut1JyjUqcpO3W18QMUHEIxFHmkQHIt7uu9hfr54+eH8Riykd4ntv7w+NrdfLHTw1bKwtbK7j94kfukYzRHWVfKT/Eqt/FjiRy0dbGGm8Y1kuLXPuJ5YxHWp30hu2qJ7jdDJ+j646oXAklBPwtv5jL/px8CdRM3iH5Neo6M/++A0SVyd+hu35N/cb4o/0cR/NPEoFjWR1DZcwAZDrmjdcoJXqSP+xiUkqF+kJ4l/JydR8UeK92kwtLToI7NkYyEA62UWNh1tmv8AK+E8hWDH3FKym6kqfMG2+h+8aY+MZx0Bi8kc3yyO8dS4bwFkYhVPh3XSwOmosL6HF24ctoo1+FFH3ADCDIxKUPH5orWKOoFgsiKwt8yM33HGdx+g5uGD6sH4iz/tsWH4HGaI3MrfFIf3QE/ipxwcJhiNNFIY+7BiViLkEeEHUrb78bqLh4Ea3aRWtdrSNoTqdCSNyemMxBce5Pjq52dW7ogqHIW+bS56izWK6/eDhV9p3DY6SVYI3Z9AzFreugsB0t9+HfRQMI8/fOM138QQ6HUX8INwtgdemPOPO/FjU1kshNxfQ+mw/dA/HFd6vt4tnymOzfleprXmalqvoskQUBgWUvnvdbowNhlBO41GGlzxLxekpad6aRXWCnP0t2yEuyqLv47NpZjobm+xwsOVqbhBpkHElqoJnZmjqQrhGAIACEZg2XS5KaE74zzRCaenmam4rJUUpkEAiMhbOGjEhNg5XKNV1VdVI+fO0Mr+T9RZOHSP/WTsR8lVU/xBsM7Fc7O+FfRuG0kRFmEYZh+k/jb95jix4AwYMGAMGIHjfN1NSyGGR/rhA84jG5WMEkD9IgMQP0W8sQHZ/wBobV7hJqY07SIZIDnzLKisUaxsPErDby106hep4g6srC6sCCPMHQj7seZeXK9+D8TmiNItVIjmNAV+sFr5XjIUkFkNyANQdxj07hK9tvD5aOrpeLUxyuCEc2uMwBykjqGTMh9AB1wHVxWl4nxaNpJ5o+H8McBgHKFmSwYMxBAsd7MyjbQ74R1SmR3QMr5WK5lN1axtmB8juPnhs8s8kHidB9K4hWSqgdnUJIjIsYBLgIAVjbMTp7oAGUbYqfafxGCrnWoooZPo8caxNP3ZVHZdvdAFlsNbE6aCwwDI7IeZmnpu4srSRfE2Xw9NlO23yy4u9IsoLR5kWxzDwltGJOhzLs11tbYDzx5m5P5gaiqUmXYGzDzB3H/foemPSEHF1mjjngV5ABc2AF1PtL4iLkWuLdVt1OOjN7Gepx1U1O4d0MrDXOMoUCzXvupN8+Y79RghowJJFLSG9nHjYb6EeEjqt/72MVE0hCyqiWXW5e5KNv7KkW2bQ65fXGatZAVkLoAuhshPha19S9rAgNe2wxZUQ0CCVwQTcKwzMx/RO5/RX78YTh0QmYGNLFFIuo3BIPTyy4KuBwyOZX3yEgILB7AbqffCD7TjNRS2eMl5DclD4rWuL+7bqoH24DKUUYmP1aaxrbwDoWv0/SH4Y+jSJ3w8CWMZ90dGHp641z0SiWMlpPFmX8q+9g3xeSnGZKJe9j9vVXH5R/NDvm9MB9SwKZ0BVbd2/QfFHgkpE76PwJbJIfZHnH6epxrkok79B4/yb/nH+KP9LH0aJTNa76J/WP7x/W/RwCt5s5aelkYgXhYkowN7DyI3FrgX2287YgMMTtKQLEApa2ZAbuze13jbMT1jU4XeNs3sBia5N4eJ6yJG1UXY6A+yLjcEe1bfHBwrhz1EqQx2zNe2Y2AsCTfQ9Bhl8pctGlaRkdXJ8GZlI9n2stm0Ge4N/gxGryCarYH8Kd6xzmxDKh8I1bZRpYW/vDBXCWwTMjGTw+yym27G+Zuml7bkYKaSVmaQopHsLlfoD4iAyjdh57KD1xpbiiqHqJVdEC+EkAgLuW8JPtHX5KuMhXe03mNqakZCFV5AVXK99Ou6qdjb5sMeec4LXcmxPiI3sTrb1tixdoPMzVtUzX8Cmyj0G329T6n0GO/kGojpI56up4ZNVoVVY3MV4VW5EhLMpW9tAbHYi4zHGG728aZnDZXidAJGcTUtTEsWuilKalRQO6UC95Hk91rEjS3gAKP5J4MK3iFPAFsjyXcb2jXxML/qjLc9SMXjtA4Dwk8P+lURjinISfuu8zMUkYIUCiQquVjc2vlKkaX0m/5PHLmWOaucav8AVRfqg3dh82AX+4cUWOYYMGOSj4nDKzpFNHI0Zs6o6sUPkwBuDpsfLAdeDBgwC97ROXKszrXUEccsxgemliksLo2oZSWUAgk311GFvwzjNPwwUVg1ZxGmjlQxwuTCgdmcgsAQWVWa+QEXJufCMegOKUCVEMkMovHIhRhe2jCxseh9cJLl7lc0pmRclPWcOnEv0pwwinp5NCHbUex7o+Q1zHAOrg3E46mCOeFs0cihlPz6HyIOhHQg408zcEjraWaml9mRbX6qd1YeqtY/Zhd9nfOnCoZpKOmnmyzTM8QlQLGpf83GfaUX2DAa+p1a+A8aV1HJR1L08+YGN8sqqxGZbgm3mGABB6+E4frTU1Jw+LxKOFmcqBdXE0FQpOumYGOZzce1liO5xy9uXIxqYvpsC3nhW0ijd4x19WTf1F/IDCh7N56Na+H6frTgkgNrGHI8JcfDca9Nr6XwELxXhzwkEpIsUl2hZ1IzpchWHzH8fUYu/ZVz0aSTuZj9S50Pwnz/AN/+mt17R+Dd7FPVcWqliiUMtBDB4tT7LEEAuzAC40AHVeiOr6CWBgs0bxsVDgMCCVYXDC/T/r5YnN5UWderabiUatZWDI3iXL4ipO62W5sSbr8yNPCMZgnteLunZSDkuAoK9V8RB8N7bbW9cI3s87RGprU9Rd4Dp6r8v+/lroXbR18c8a2kBB1ilFtD0v0Dbg9GFx1Ix0Sys7ONsPfMrRMqAqMuYuSbH2Wtktf1v7QOPhlnkiJzxhhrlEbXzob2uZPiG9tsZbiSnVfFKmjIgLZh1sQDp1BNrEWNvFjKVpDZ0jYpIQLkqozbA73F7BTcbhRbfEoZqlZkSUSkgFWBCqNDoTqD7jE4+6qmYPEe+k9ojaPS6sf6vzAxrjSQiSEqgU3t42Phe+3gGxuN9BbHxI8zRI5aMEMl/AxscwVvzg2N/uwGySlbv0HfSfk31snxR/2ePuKmbvZPrpNFQbR/pH+r9Rj5kSXv08cd+7f823xR/wBrj5jkkQTyFoyAxJ8DC+VVGnjPUHTzwFH7RZ2GSMuXzSM+oUWyARj2QPeL/dimQx5mC3AubXO2vniw8/BhUqrlCyxKGym+pLMb+RJN7eRHnia5P4HEI1nlizgASZjlIXS4HtXsAcx03y66Y1l5kdnLPLclGO8eNGqHuqeO+S48rWOgLE320HrZJqooqxCOVTa2YAOQo3bwEkny03N+hxheJJcyOSGPhjRwUNv74GpOpPQAet8VNYsSuS6hrXllPsoLaAX8h7K+uY7+LK3o+pOIxG0QYKoHjDeEgdEAaxuRv5L+sDhP9q/P3ek01OfAPaYdSP8AIdPM67AX1doHaLnU01LcR65id2vuTfzOpvqettitqGHvZkRpFTvHAMkhsq3NszHyG5OM9758RfOW3h3D5JA8ixSPFDZpigvlUm2p6X1+4nocejpOKdy/0xa6mbg/cZRT5VuLLlVIwBqSfdJvqVy7EUzlnhNdwTicNPnSWhq2Cl28MbaE365ZQuwvZ9B6quOf56N66VqCPu4L2tcFS2uZkA0CE7AEjqLAgDFdx8tcDeuqo6aEWMjb7hF3LH0Vfv8Atx6+4Tw6OnhjgiFo41CqPQC2vmTuT54oXYxyL9Bp+/nW1TOBcHeNNwnzO7eth0wyMBWe0jis9Nw+eSmjd5iuVcilimbQyaA6KLm/mBhGcnqXq1/mSWOml+jLHIapwGkkJJcxqc4PsroBYDW2LpHDW8bnrZIeIvSLTSmKGGMsPZ2eTKynxa6kNbxAbWO3s+4DDxIvLXwJ9NoqnI80dlEpQ3+sC+FyGGptqAPM3Bk8qUtVHTItbMJqjUu6gBdToqhVXQC2ttTfBiXwYAxTO17gs1XwyaOC5cFXyDdwhuVHmeoHUgDFzwYBL11Zw/iPBpoacLQCkaMnv0AyNrsVJbMxDLmtmJvprhgcpc9UNcxip588iDVWUozAaZgGAv62264q/bhw0utFLIrvRQzZqtI/aynKA+nQAML6Wz+txz8QWgqUo+KUU0NNBQSkSnuyhZBlvGANbkaBSpJ7zS2xBsY88dsnZsaZ2rKVf6O5vKgH5Jj1A+An9k+lrObkjmuPiVOZ445I1zstpBa9joQRoRbe2xuOlzPyxhgVYAqRYgi4IO4I6jAef+zuhhkh/nTitSJYqQCOGFmzFSvsgr5/CvXc4pXaBzlLxOo71xljS6xR/Cp8z1Y6En/bFw7VOyt6XPU0Ss9MTmkiFyYvUD3kFz6rc9LnCowBib5e5nmpWGWzp1RxmU/YdP8AP1xCYMTLZ4D75b7S4JwquSjDY31X5E6MvmrW9Cxta6U/EFcEjKwfRlB8L36rf2XI3ja1+hNrnygDiV4fzFUQ+zIbbWJ6eXqPQ3xpPUn2pcvTslaBlubut+7PWUe8hFriQaXWw1APxAYM5cSJGjZZVLRk2Wx2bQnMLNZrEXuzeWEVw3tLljHiUEm1zuTba5vckdPLpbFgpO1oXBZRe4N/FuNL7b20J6i97k3Gnun7RymwlVI0sT5EsYXI+sOxMR1+r0xpiqSERXRgpvNIbggKWL6639ojpsreWF2e1WnI9k2yutr9HZWIGvSzKNNBlxyVna2CSVUam53Oo9nSxFl6DYG5Nybh2I5XVxoGfiLB2MeaQAMwZSqmxXQ3INunn5Yv1RxCOFY1fMVBAAZdS24knKr4bnxBbXubkX0VH8Z5+Mxv3YzDZtj+1fMddbm/22xA1/M9RLoZDa1rXv8Ax0/DXfDXqZT7adHMXaJBBfK2dyLFrWJ/RUa5Fv8ArN5gHxYUHMPN0tSSBaOPoqaD528/0jc+oxXmYk3JJPmcYxjd2+FpltpI1Z0V37tCwDPYtlBOrWGpsNbDfHomj5YFNRmkpUhnp6uIKkxQszvJnZppGXwiOOIKVHU2AIJx5xxMQc1ViUppFqJFpze8YOljuL2uFPVQbG501xRZaabnFKdZuG1TNXcPjZhHk8LOU/JrnzXEWazeE3FhYlbq1n7FuzjOycQqksgOanibr5SNfoPd899rX19lnZIZClVxBLR6NHTsNX8mkHRf0OvXTQvkC2AzhZczc31dVWtw/hEsCSRKWmmkKnUEDu0BVr22Y5Trp4bayfabznUUDUiU1OsrzyZc0hsmlvBfMLO19CTbQ6HWy34/xGi4hPmtLwni6EWLhgjv0DMouG28ZVdCPa0sHzy5y5JXV9THJLLw3iUfinMHsyqSMzAK65WJKkkMVbMCAMOzlPluGgp1p4AcoJZmb2nY7sx6k2A+QA6YgezflaanEtXXNnr6m3enw+BVACoMvh2AvbTQAbXN2wBgwYMAYMGDAYIvocLbnnkSSrqY2llVeGQIZGgiXKxdd9tCWHv7gXAAJzFlYwwvocAjOW4eKV1NLXxVgoKeEN9GgQfVhYwdGGgyi1szBiTmNgAL3rsp42k9DFK7sss7sCkkzPmdfa7vvGLWKjNlGg1+ZhOOdlRCypDxCWmoGJklp8pZVtq2U5h4dNiDsN7YWc7GSWiqkHc8Ogqo6emDm2gbO8pO2YkZnbzIHu6B6hwpu0TsdjqS09DlhmOrRHSNz6fAx+4+mpxY+QedZOJTVbJCBRxsFhmuQzmwuCpGvxdLBlBBJvi6g4DxbxXhc1NKYqiNopF3Vhb7R0IPQjQ45MeyuYOXaatj7uphWRel919VYaqfkcJnmvsLlS70EokX+qlIVh6B/ZP25fngE3ia47ynWUccclRA0cclsj6EG4zAEgmzWv4TY6HyxycZ4JUUrZKmGSI9M6kA/I7H5gnGmXiMzRLC0sjRKbrGXJVTa1wpNgbHpgLXyLyAa6KaplnWmpYdGlYZrkAEgC4FgCLknqAAdbdnGey50WmlpKqKqp6iVYllAKhWdsq5gC3hzaEjUHS2JTkXjNJUcIqOFVFQtI7PnSV/YYZlfUkgXDLYgkaEWvY4sUHE6Ojg4Zwunqo6qRqyF5JIyCoAmEhNwSPaCqBe9gSbYCm1XY9Vxkh6vh6sBcq07A+exjxydn/ZrLxSGSZJkiVHyDMpJZgoa2hFtCMODnTgs880piouFSqyACacfW+za98p2O3yGK/y/XUnDuDcPNTPJGzSiotAAWcklgrAg+EoVB22tfAIuqp2jd45FKujFWU7gqbEfYRja3DJhF3xhkEJIAkKNkudhmta5+eLz2ytRz1EdZRzRv8ASEBljUjMrACzMOhK2BHQqb74qvEOa6yanjppZ3aCNVVY9AtkFlvYDNa3W+AhsGJPgfLtVWNlpoJJTexKjwj5sfCPtOGzyn2FE2fiEthv3MJ1+TOR+Cj7cAo+B8EqKyURU0TSueijQerE6KPUkY9AdnXZJDRFZ6rLPUjUC31cZ/RB9pv0j9gG+L9wTgsFJGIqaJIkHRRv6k7sfUknHNzNzRS0EfeVMoS/sqNXf0VRqfnsL6kYCZxUa/m6mkrJeFF5YJmjsso8GrDaNj7wGoNrEg21GKjzlxVq7ilHw9qialpJoBL4LxySs4bKjFh4drZSPaBFicttfMPK1JUSw8JjeoWtpou+jq3OfS4ORjmzWubgALlNiNyCED/N1Rabl+tPeMVMvD5z8ShmAub2VgGXzW7DUEWv3ZdymsdJFPV0/wDTXYyvJN45bm4UksLqch9ncEm+t8b+UuRpYqgVtfUmrq1TJG1rLGuo8I6k3Oth7R874vOAMGDBgDBgwYAwYMGAMGDBgDFL7R+RBxGlSCJ1gMcneDweEk3zXAtqcxN/P53xdMGArVQ9PwbhpKi0VPHoOrt0ufidzqfM4TfIfNU1DUVlVWk/0ikNUqFjZ2aQCOw6Zrm3ktumH1xrg8FXE0NRGssbbq3n5gjUH1BBxQe0Hsz+m1tPUggwxRqkkCizMqF2CoSQt2uEsSoG98BOcG52VeG09bxLJTGW1gMxzZvZIWxbxL47a2XUnfFqoayOaNZInV43F1ZTcEehx565vhr5e/reI0MggWKSKmjDLlpifArMm5F9c+gJAI0CgTUPHKsw8F4VQy9w89OskktgSFOY6X8grsbWJ8IuNbg7ainSRSrqrqd1YAg/MHTFN4v2UcLnufo4iY9YWKfujwfu44KWs4pw0VhrHFZSxQNLDUHIjF1GkTKCW1Nxcg9NdbDfTdqVOtDT1VUjRPUZu7gj+sdgrFbjRdDbrbcb4CscQ7AYT+QrJE/4kav+KlMQtR2B1I9iqgb9ZXX+GbDY5f5/oqtJmSQoYFLTJKpRkUbsR5Dra9sSkXMdK1P9JFRF3F7d6XAUG+WxJ0GumuARP/gNXf19L+1J/wAvHXT9gVSfbq4V/VRm/jlw763jtNDGkstREkT2yO0ihWuLjKSbG4106Y1cX5ipqaNJZ5lSOQgI2pDEi4tYG9xrgFjw/sCgFu/q5X/4aKn8c+Lhwfst4XT6ilWRvOYmT91vD9wxc8Lvj/aBVLXycPo6ETToubNJMqKRlDXANr729oa3wDBiiVQFUBVGwAsB8gMRvH+Y6aijMlTMsaggdSbm5ACqCSSAenQ+WExzh2g1VVRCRGlpWp5+5rYYms1mvlZXtmXVHW3nvfEhw7llJ6SoiFItJFVxhoJqiqDzzyghomtewBu1wNfEd74B1qwIBBuDsRhC8/0c/DuMCpEqiOr8KVE6d99GJIzFcxNim69MrEW0xJ8h878Sko4KWmoGlmh+reaU5IlVTYA7XYLoRe4tsdsNbjfA4KyNY6mJZEDBwrdGXY6faPUEg6HAK7hfCaXi6im/ps6U+Zl4m5ClnZgSiZhql7mxuVt0uCb9yhyTT0Gd4zJLNJ+UnmbNIw8r9B6DewvewxYYIVRQiKFVRZVUAAAdABoBjZgDBgwYAwYMGAMGDBgDBgwYAwYMGAMGDBgDBgwYDnr6GOaNopkWSNhZkYAg9dQfXXFR5h7O45foslJK9HPSJ3cMijPZBoEYMbsACQNfea974u2DAKnmPkniC8LqoFqZK6eplRmDFUVFU5jkDNpcgAi4G1gLG8Tx7hD8M4hwqrlikkpKamWF2jXNkdVcFiBt4nD39DbUWw7MGA8/VtS1bUcY4lFE8dL9CeJXZcveMVVPt2J9AFva+KrxJKih4YsRu9LxBI5lO3dyIwzD7VA+Yy/CcepqinSRSjqrodCrAEH5g6HHHWcCppYlhkp4XiTVI2jUqtgQMq2sNCRp54BJdoNXFPV0VDIsrw01Jd1hQuweSMBfCPh+ra58yOuIji3FWquXEifSagqURwdwhV1S46Wvk/8ALOPQ1JwWnileaOFFlcWdwviYaaE720GnoMfCcv0oaRhTQBpTmkPdLdzfNdtNTmJNz1OAgOWO0ehrJY6eGVnmZL27tlGguwuwHriv8/cDrU4vR19DTmdljZHXMEXTMPExIAuJP3cMyGnRNFVVHoAP4Y24BWcA7NJZIeJGuaNZeINmKxC6xEMXB1tchztfYbm5xOcu9ltDStHIVknmjtkkmctly+zlUWUBbaaG2LvgwGFUDbGcGDAGDBgwBgwYMAYMGDAGDBgw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6" name="Picture 2" descr="https://www.ipgh.org/3rtcc/imag/3aRTCC_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 y="-27384"/>
            <a:ext cx="9156953" cy="15841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comisiones.ipgh.org/CARTOGRAFIA/imag/comi_cart_v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0" name="Picture 6" descr="http://comisiones.ipgh.org/CARTOGRAFIA/imag/comi_cart_v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265771"/>
            <a:ext cx="5536332" cy="747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518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990600"/>
            <a:ext cx="827722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de flecha"/>
          <p:cNvCxnSpPr/>
          <p:nvPr/>
        </p:nvCxnSpPr>
        <p:spPr>
          <a:xfrm>
            <a:off x="1547664" y="4437112"/>
            <a:ext cx="6336704" cy="0"/>
          </a:xfrm>
          <a:prstGeom prst="straightConnector1">
            <a:avLst/>
          </a:prstGeom>
          <a:ln w="635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73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QUExQWFRUWFhgZFhcYGBcgHhsYGRUXFxcbHBsaHygiGB4mHxgcITEiJikrLi4uFyAzODMsNygtLisBCgoKDg0OGhAQGy8kHyQsLywsLCwwLC8sLCwsLCwsLCwsLCwsLCwsLCwsLCwsLCwsNCwsLCwsLCwsLCwsLCwsLP/AABEIAM4A9QMBIgACEQEDEQH/xAAbAAEAAgMBAQAAAAAAAAAAAAAABQYCAwQHAf/EAEAQAAIBAgQEBAMFBQcDBQAAAAECEQADBBIhMQUiQVEGE2FxMoGRByNCUrEUocHR8DNDYmNygpIVNFMWc6LS4f/EABkBAQEBAQEBAAAAAAAAAAAAAAABAgMEBf/EACERAQEAAgICAgMBAAAAAAAAAAABAhESUQMhMUEEE2Ei/9oADAMBAAIRAxEAPwD3GlKUClKUClKUClKUClKUClKUClKUCla8RmynJGaNM0xPcxvXDheHOqgXL9x26kZVE9YAE/UmgkqVwnD3V1S6W/w3ACPkygEe5ze1dGFvFhqpUgwQe/odmHqP1kUG6lKUClKUClKUClKUClKUClKUClKUClKUClKUClKUClKwvXQqlmIAGpJoM6VwC/df4ECL0a5Mn2QRA9yD6V1WAwHOwY9wIH0k/rQbaV8Br7QaMTi0txndVzGFzECT2E70xOMS3GdguaQs9SAWIHfQE1x8Y4QuINvOxCrnzKPxh1ylSeg71EN4SJCjztnDfB8UKyktzau2bmbrA0rUmP3Wbb9J8Y5SeQhtAdD0MwR32NLozkSOUa61V18O+U6EXFhEChfL0kZ8rgZtH5t/fvpIeH8E9kG2zqyHM2i5SGYjYAwqwCfUt06rJ9Ulv3HZZQ5heskPadVICncRIIneZrZd4yigOwIt5srMfwtmCgEe5iqtifCTpZyI/nEhVP4ZVbZUAgtBEgRrKgmNd/nEvDzkXD5oBMMQFJ0F0XAASdAsEaROk7Crxx7TeXS83LyhSxMKBJPpRLoJIBnKYPvE/oaqfDvDBNmBeBzJcAPl/CbgUZkAblOhnvmPz3v4SJDA3pk/k35L6hm5uZ5vAk/5a/JrHs3l0tFfa5sErhSLhUkE5Yn4RoJnr1PvXTWGylc2Ix9pCFe4isdApYAntA3NdNApSlApSlApSlApSlApSlApSuHEcWspc8t3CtAOoMQc0S0ZRORtCfwmg7qVzrjrRMC4hOmgZfxfD169O9fP+oWoJ823AAJOddA3wk66A9KaHTUVYLXb9zMsJZYBOzOVDFv9oIA9SfSt78Wsi4bZuKGVc7aiFEqNTsPiGh71tOOtD+8tjaeZfxfD169O9XVTbO7fggRM/WtTrnIzAZR0rg4hxC0ga4XXKkhjI3GuX39N634PGo+zAmASJEgMJEjpp3qe12+DDtbuM6CUIHKDroOlbrnEMpBKkKep6H1HQVqTi1l82W4nK2SZEFgqtyn8WjDaorHcQt3bQKXVIKi4IYDNb7wdQB19qasTcSPHcfethTYTzJDk8rN8IBA5ToTt/OoTH8exK6eTBAYSbVwKWF0KrDm1BXWP3mrRw0qbSFTII0Nb7iAiCJFamU18JZ/VGxPFcQJ+7lg7iPLfXLogkGOccwbZRoZ3rpbH3kv3FFsskqZKuRE2wVUiADDsevwbVMYi1rI13+YH9furowpVu3qD/EVOU6NXtXL/ABXEv8KFQBdBC231ZXteXDTPws3QTlbStH/V8Spth7RdijFvu3WeW9IPQapbHrn9RVwxN1EG4HYDr7AVE4q27KzEQToB2X+dXnOjje0FguM3xf8Au0zKUQwLd0KWnVQpMoT+YkgZfWpfEccxSpcPkFmEFALVwyM14FTrvFtTmH/lGm0zPCcKqopgTG9d5pynRxvaN4Pffy/vc2Y3LoGYRyi64T5ZYj0rruXiSAhE9Z2rlvPzkz6fPsK6bJms27rUjl8xbjtau20aANwCDOvWvty2bHMkm2PiTU5R+ZOunVfpGx34uyp3GvQjcfOo7G4rymQhiSdCN8w7+lQTasCJGoOxr7XHwu2VTL+EE5P9B1UekTl+VdlUKUpQKUpQKUpQKUpQKiOJ+HrV9rjPM3LYt9OUDzOZQRGb7wiTP6zL1BcTtYg3j5ebIwsQQwhcl1muyJHxIQNN4irj8pfgxfhi3c8yXuAvJUgrKMzo5ZTG+ZBEzG1Y3PCtkliCwllYQRy5QogafCQgkf8A5WjD38dyZknQZv7PXKbuYn8uYeXAExrr30t+3uhlYIylVPl6kYhTzFY2t66Rt12rf+u2PXTuXwvbBlXcR8IGSF+8W5pK6iV2M6H2rh4j4dsoiqGb8MTEHLa8mCI1BWfn9K6sDcxua3nBKl4cEWwcvlpJJE6B84AAkiNdNeB7WOLXGgyxQGchChfPkos6rJt6mGI69Q/12eumq5wRSrIWcTcZ9MsAuhRgBEAEMTtuZru4Twe0nmli0uCpk7AgAwekxNcPFbWJ88MillQMVClAG+6YCZ1zZuhBGxr5g/2syzZiSqBlHlHLD3c0K2mYjy5nSCeoAE96+V9b+HXa4BbOXLcuELcVjqoDFRbAkBQNBaX6mua5wC0rKpZiq2ssNlIhbZtLMjXlYiNjvUngsVdQuL4UctvIFy/EUHmKqjUjNrJ7xAjXHF2XKsxHM0COy9vepcsp9rMZ0+eHTlcW1ZmRUAljJMdT61OcQxyWbT3XPIgJYgTAG+1Uu9j3Kwv3Kdx/aP8A/QVXPDV/GWPOwxQXsPdN0ozPqnmSWVgdxJJmvP8Avx3fa7iex/iRm/7e04Q6guyr9NSYNReF8en9tTDYm3ZCtbZs6kk5hEL9DXzE4MDKi6hFCz3gVG4zgFq6QbiSVIIIJBBHUEVwx/Iu91nksvGPEV63cb9ms2WtrAzFirEkTAMEVH3vHyqoGLsXbKj4rgh030kqZ/dWN5JUIBCj5knuT1qveK+APiLORDDAyAZgnpNMfPbffwvJ7Vwi9ba0htNmUqCDrsRI0O1acfjCrQNe47adq84wqYh8Itu4z4Vlhs1u5zZ1+HKR+H0O9fMD40vYZlTiIDoSFXFoIGukXV/AfUaV6MfLjldSrtZeN8Qu22t+WJEMXOWYg29T6cxJjXTTat/D+OXWj7rLLMJY/lGikCSGPSY6124J1bYggjQg6EenepJcMSIzkCu0ymtaLL2gE8R3XnLZEBGaSWAJW3ZbLJEDmuldf/GfWODEcbdoZbU5BmgyDGRHkzoFliu+6/S23iEUknYVDtiHEKBzOSxHadvnFLlOk1e3w+IbvmFraF7Zs2yFysCLhXEsR8M/3aKQdpHz2N4jumMlkEFok59jdtWwfh/zC3sh9xK8DwzJbhtDNSNXlOjje1WseJrrkKLEEi3vmgM+WQdJIGaZgbV9/wDU1wgkWI+6DwSQRyWm1kAQc7KNRqh9YtFKu50avbVhruZVaCMwBgggiROx1FbaUrDRSlKBSlKBSlKBSlKBXyK+0oIjF8OeR5bQszHb29K+Payn74IR0aKmKwu2gwgiRUFcxOMVS3lhUVRJYDp71XW8WWrpbD3mbDXVzR5gI8xSOR0MQ3t0qcxXl3sQ1tMuSxGcAjmubgEdh+tdDYeTJAJ6SBp7V4/L+Twy1IzcvaAwuFbyrZufGUGb3rZ+y1NvZ6n6mvhw436V4rk57Qv7LWF2xlExUg+KSYXm9elFvA9qbqoW3w9yJF07kaqhH7gKyNi6u6rcH+DlP/FiQf8AlU8mX0ratsGrzNoHDZXnKdRupBDD3U6iqh9qNi8MOPLzZTPmZRPLoDI7RJr0jF8LV4OqsPhdfiX2PUehkGtOEkt5V0AXAJBA0ddsy9vVek9iDWsc9XlCVS/CfiGzhMPazybBZUDpJFsN8LM3QE6fOvTrOIOTOt1ckbsv8jUNxfgy3rD2WUZWBkQAKpPgDGul25gLt0ny9bRJnNanl+anlPtXu8Hn/Zt0xy29JturvzMXI1EiFHsKcOKtekKfepTD4JFUCBtvW2xYVBCiK9GlbaV8b03qNt3cSrMXS26fhFtjm+ecAE/MVRJ0rThcUtwSp2MEEEEHsQdQa3UClKUClKUClKUClKUGrEYhUXMxgbdySdgANST2Fcua++2W0vTMMzfMAhV+rVq4dmuXLly4I8t2t2h6A8z+529l9TXTjbkAaHfftQbCxRBJLnvAEkn00rV+3gOqMpUsDEx09qJBIkkn1rLEYdXgsNRsZ1HzoOquXieOWxae68lUEwNz0AA6k1xYsZUJNxuXUHt796jOKY03kwyERnvDN6hAX/UCsZ5ccbSq26YPE4qziuH5reJ8weeotumdD/aC8pAE9Z3kVeorDNW6zbnWa+V5MsvNl6jlbtzYqyGHaDOu2nf0qk8T46H5EP3SmB/jPU+i1b/EOFzWWthyhucsgCY/F+7T51R8f4SUqVW/cWRAIC6D+v1rr4vxsvtZir/EvGBV/Lsrncb9h6etfcHcx90zmI02GnX0q1eF/s0s2tfMdydSWC/SvQcHwu3bEKor2Y+DGN6eZYP9st5c5YjUtImT0FWDA44sskRV2ayp3A+lROP4Ejcykr3Arl5fxpZvFLi58FigYB67H+Facdaa4SqwroS1toPKwGhJ6q2xHY1mnCgPxn6CpW3Z0EtXk/RnLuMaqC4pee9grjWZW41sgDqrbMvuDI+VeSeCbVjCu93GFrV62x8wurSBmgZdIy6jUV6hhOMKmJv2SpWD5rloyqMoDEEfEGIUj/U3aK4PHuOs3sBftrdUkrBE6kTt/H5V18eWXhy1r5Wel+tYhcog5hGkdaze+AN4rzD7M+ItewlvM8/dgN7ry/qKuaMe+3Wvo7dEktxifQHTSt7XWOy6+p0rjwmvf3qRAiqI/EMNbyDnt6XF/Mg1KnuRup76bE1JIwIBGoOoPpUbw0JbLrmGpkEn4gf1I61Jj0oPtKTSgUpSgUpSgjuP457NkvbUO+ZFVSYBL3FSJ6fFUNhfGSMC2QkAvsRMA3suh1mLJzdifeLNeZQCWIAGpJiBHXWtDXLIkk2xG5JXTNr8p39a1LNe4zd7+ULc8WKrZWtERucy6ctlz+68v0NcyeK0uuqqpALsgadM2RXXp1VtNhoYJ0mfx2QgwbYZSJmNJ0E9p0j2FVy3i7AbIpAZQc3LAU6zJI5dBV9dJ77d3BuK+a1xVUg2zlefzSRH0AaeziptnMSRFROAyW2dkKDMQXlh8RAAnXSQBFdFrE59S6jQnKTBiYkg6gTWL/GoYuNAdm5T89qq3iLh2KcWBYvrYuWzcgm3nzBhGnMMun61YcdiUlAGX88yPhXUn2qscaZrt3DEsy23Z1BRiCTlzLqPaufksmNti184JxjFJae3iba+dafIWDHK4IlWA3B7iamOCeIfMdrJIFxRnIA0iQI16jT61HeSAuVRCgz3JPck7msuB4C0uImAHyFg3WQ5Dyeshxp6DtXi8PG52uc+WjEYm75zmb7Mty8SpVynlBCUyzCzmgDKZNRtniGJZlYodBchPKcZ2UBl6nLMx6we+l9vxpqPqKjMSyqwOYfUV6cZ/W2vhXF8TmsqUlHuMpcWLyllyqQQGP3YBLAliZyyB26cZxrFLiL1tbQ8tLbG2SlwyQgYNmWcwzSMoE6fKp7AXQyCCD7GumuvG9inWPEeJNy0mSSUtM6+RdzHO10OZzEWoCBgGmZivnD/ABDi7gTPbyA3CMxw97UZbZVcoY+WTmYZySBk2q3i0oYsAMxABMakCYBPWJP1NL1wKCSYqcb2POMTxXEsgt5HANhST5dwMHyoxhyxzdRBE6HtXTd41iovnygMjQg8u4dM7DYHnJABBEDWp7E4xc0Z1035h/OunCuCsyNfUVy1/UR/EMODauPlhzagmNY3g+xJ0rxnxTib74pcLbIQEEyesCT7+1e58RI8thI1ED51574u4ZY8h7t23mKQVIJUhpgEMNRWMs5M5tN+2z7NuCXMPZysZEEzEbsW26b16EMNIHvXnP2S4261i2Xl8xaSTJylzl37CvTrF0WzlfQfhbofQ9jXrbQmPwL3Lz3LLKhZFUydeVlMKQoa1IzA8xGxABk18PD8VEjENPmKCS7f2PlKrwAIzhgWBj51YbxXeR76frUfdxAY5VOnVugHYdzW+dicYq+MwWIUgF8xIum2QzcoeQBEQD1zb6+lTdrheLKE+cdVTKvmPoPOd3UnQk+WUXPvynbepDBIpvmSDy8o7AVNU51OERXB8LeRrnmvnUhMpLEtIWH2AUDYwBvPpUrSlS3ayaKUpUUpSlBxcW4eL9s2ySuqtI7qwYfKRUJivCY5RbfKuZcwI0CrYuWpUGZY5wNeijqNbRStTKz4S4yoBPC6K5dXac4YTrECCCDoR8tKiMZ4ctKTmdlyvnBIWDzSOmuvSrtWnE4VbghhNOeXacIqeH4IPM81bjOZUgcukZ9Mp5Yhz26Hff5c8OjKy8yhs8lymhcAHbUiB8O3WrLdwCgSijMNqj7uFu3HXOsAaaVOeUOMQt3w7ZIdy7NmDKZGks1xuUAgAfeMPbtWrj9nyuHLdGY/sty3ck6syqQr+5yk1cRw23lyxpXSLYiI07VMt5TVXjHkXB/Gy3sQLVyxcspccrZd0IDflBPQn1irPxSzkyXeltuf/wBttHPy0b/bXxFXEYy9aKLb/ZriswOrvIzW2HQIf1EVYXsAzIkHcV8nzccM9YsX1UJirSnlO5jpoJ2k9KhOKcIDqQRr+h71YMLhxbcWbk/5LEnmUahD3dfXcQe9d2JwObUaH9feufLjUVbwrjHwpKsCbf8AW1X7DcTtOJDj2Jj9aqd/DQYYZTWh7B6AGvTh+TlJpqZLlieKWkGrg+g1P7qonjDxGSp6fkT+JrC+tzWIWo+zwN7rcozHqzfCPn1q5ee5/PwWqbw/hd29eCLrcumWJ/CkyzH+v1r13D4BURUUcqgAewEV94R4eXD22CGbjDmuHcnt6Cu/C4YgHNO+kmenevP5PLyZtRePuLZtvdf4UUk/KvJvE3jN8Zh7lu1h7gUmFdVJBIMQT/IV7VxTh63bTo/wspmenWa8q+z/ABVu1jbmFSL2GWStwggqWJ5I2brr2rv+JjjlffyuK4fZ3wVkwyheUoqge4GtWnNfMmNBoRAg1L4KwqLyCAa6K+g6K/kthQXVQT0j+Fa7XD7l3WYUbRoKmb/DkdsxGtdFq2FAA2FNDg4Vw3y5ZjLHrUlSlUKUpQKUpQKUpQKUpQKUpQKUrFmgTQZVhcuBd9Ki/wDqUtIBg/1FDiS2h19B/PrU2ILxlgrgdMfhVzXsOCt22P77DnVl/wBQ+JfaOtU/F/aszXj+y2GvWFALMqmdVkiCRzDt6V6vbQEa6VT/ABZwdMLaN7DYYu+YkpbgHmku0HRm1mOtcvJ4cMrysSyVM2r9rFWEaMyXFVhuCOoI6qwPXcEVqXGXLOlybtsbXFEsB/mIN/8AUo9wN6huA8fw920ow7yqDLB0ZSNwy/hPpXLf8c4Vbwsm6M5MbiJ7Sa+Xwy3ZpzW+zi7d1ZVldfQgitOItWgCxX5A1E37VtjmKw35lJVv+SwTW9cQIjcRGus+871nj0juw9q0ROQSDBB11Fdi3ANBpUOuKA0Glc/EeN27CG5dbKo/qBTjaLD51Vrx34wGAsq4XO7mFH8fXcVz8G8WWMSrNacEL8Ukae/aqF9pPiWzigMNZVrtwTlZejaEH2BG9dPF4bc5LFk9ujxF9oeIu4U2PJe1fukKoKmHU7wwJAjrPSpz7NfC/koGMFpkk/ic7n2/lUt4PwZu4ZBftpnEZiBpJGuWaufD8OlsBVA0r6mHjxw9Yukmmd3GtbZFcLDTqJ0iO9d5uARJGu3rWu4oI1APyqNxVtAjaaATGsj27VtUxSo7gl93ty/yNSNUKUpQKUpQKUpQKUpQKUpQKrPHPEVyzfa0qKwNpfLJzT5rm5AaPw5bbH/aas1YlR2qyyfKVV7HilnyZbYEvbV2YkAZhzQI0M7bgg9Nq1XfGIYILaiWuKskmCvmWQcsgEkrdGmkQd+tryrOwk+2sfy0qP4vaaFNtQSCdI7itcsek1e1SfxLmMqgyKLhYhjJyolwZZUbh9Z7HtUlwviXm3VtxlkPBDSGZGZTlIGo5ZkxuN9YkrEEqxAE6H0au+5hNJU5SPTp2rO8ejV7bLHLoRWGLAdSp67eh6GsJaADXJicVGYj8I/+R2FZaVfxF4Ht4i81ywxw+JCg+bb2ffS4mz/rVQ4f9nJs28Q2LQXWh2ZkVmka5QoiR0MCvXOC4Jl52YksOtSsU0PD7HjfCgJbFwyiKpzDKZAjUNBqD4/4ivYjEJYw1zImWS36kxv2ivYvEHhbC4h/vLaOeuZQf3nrUPgvs0w1q4LltEQjsOlccfBjLtOKp4LxCbFkjFsouI2XlPxqRKsAdvWqn408UW8ZbFqznYgzAEz6abaTXsXH/s/w9+55ptW3YgA5hrAEaTpTB+FLFgrNsKh00AEH1A6UngxmXI4qbgfAIxOHS5hn/ZrmXK8Lq1orzIRtMxqdoNTPhf7OUw4krqSJJ1Zvc/wr0nA4NLawggVsxNrMsAwehruqD8xEXkgKBvsNdOtdOEYkwu0T7zUbxjhpIQAibbhiDs0AxMbbyDBgqK4sLwG/v58krbBAJVSF8sshVR8LZTqCIznQ9bJL9pbYtrZgNSK48U0ZT3IHyOlQzeGsRH/cE8iAiW1ysCRJnKIBHWZmN55sTwdw6DzmOV89yWYzaASFJ05sybwNGbvV4ztN3pM4DGi1kTMrLcY5CD6SI7/Kp+vO+F+GsRdQff6qZzy8x5ZXLvoJ1nfU9atHD+D3EuKzXJXLcBWWIAZ2ZVWdsoaM3UKNBAhxnZu9JysLd1WnKQYJBg7Ebg+tVUeGcRGuJYjTSWEwVEEmY5EXWDzZj1qR4NwV7N13NyVbNpJJYsVILTpK5TqBrnO1OM7N3pOUpSstFKUoFKUoFKUoFKUoOHiZym3d6I3N/oYFWPyMMfRTXdXxlnQ6iou5dbDL8LXLQ+HLq6D8uX+8A6Rzeh3oNJv21NxXEa7d/b1pYxZgBGVh0DyGHzG9dgtW74Dw3+5WU/MMAaxv8PC81scw2FQcGLxDgcxVB6SSfbtXIMby5FTfaevqakcNgnZh5okD2qVGGXTlGm1ND5gwci5t41rY7gVlUbxYNoADBjUdNao14i/zadNB/E1uw94VUcRwu+bt11dVLqyCCwIUZfLM95DHb+8OprfYw+IS4YJyg5gS75SBeUhDocp8vl6zEnetcZ2zcr0tty6DIBEj938qh+LcyiTorDMO4OxqHtcExJIfzB5nlFMxZwZNuwpO3U2313GYHpWvE8PucwuPnCmwwm4/4LiuyHKNTAMNvqJ70uM7OV6XnCgBFjaKzdgBJIAG5NUngWExLOfveVWmM7wQLdwLMAfiZCR/h612YngeKuYcWmuKSTczDzHiGjJzQSwXXlOmvpTjOzlekrxK8UJLCQfhI6/4a0YfEDdWC9cr7fXpWA4ViCl9Wukl3BTmMBRcLGNJQ5CFgGOUbak8HEfDuJuLdXzZDFwAXYDIVuhOhK5cySJhsn1cZ2cr0msTiHAGZ0UHsCSfaa5VuoLbEAnXWdzPU1tThVwlM7BsoAqSvC2i82VVHeKxpqOfgobJqI10qRqMwXmPeNxhktBItIdCSTzOw6aAQDqBM6mBJ1QpSlApSlApSlApSlApSlApSlApSlApSlApSlArXiGAUk6iNa2UoKNf40Ve8SFYW7ioACASpRGLfEWJEnQJr9azTxXkK5wobzLysoJnLbZwk5l0+ETr1HeKsd3gyl8wJHp29qwe55Wj5mnYxWplOmdXtX8d4tY5FtoodrqKSWlYNyyDHKMxy3Ndog71H3eO5gYSQpdnIY82VbTCJWf70CI0ynerNhrdy9JzQAa624WWuZmOginLHo1e3NwLigdxb8sIfLzzmDTDZTsNtQRMEztoYnqxVQNqyqXX0s2UpSorlu4BWJYlwTvluXFH0VgBSzw+2pzBZYbMxZiPYsSRXVSgUpSgUpSgUpSgUpSgUpSgUpSgUpSgUpSgUpSgUpSgUpSg0YrD5wIZlIMhlO3uNiPQ1zlrw0a2lz1U5T/xbQf8q76UEViLuIKkWbSIxgTcYEDXfKm8b/EKkrKkKATmPUmNT7Das6UClKUClKUClKUClKUClKUClKUClKU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4" descr="data:image/jpeg;base64,/9j/4AAQSkZJRgABAQAAAQABAAD/2wCEAAkGBxQTEhQUExQWFRUWFhgZFhcYGBcgHhsYGRUXFxcbHBsaHygiGB4mHxgcITEiJikrLi4uFyAzODMsNygtLisBCgoKDg0OGhAQGy8kHyQsLywsLCwwLC8sLCwsLCwsLCwsLCwsLCwsLCwsLCwsLCwsNCwsLCwsLCwsLCwsLCwsLP/AABEIAM4A9QMBIgACEQEDEQH/xAAbAAEAAgMBAQAAAAAAAAAAAAAABQYCAwQHAf/EAEAQAAIBAgQEBAMFBQcDBQAAAAECEQADBBIhMQUiQVEGE2FxMoGRByNCUrEUocHR8DNDYmNygpIVNFMWc6LS4f/EABkBAQEBAQEBAAAAAAAAAAAAAAABAgMEBf/EACERAQEAAgICAgMBAAAAAAAAAAABAhESUQMhMUEEE2Ei/9oADAMBAAIRAxEAPwD3GlKUClKUClKUClKUClKUClKUClKUCla8RmynJGaNM0xPcxvXDheHOqgXL9x26kZVE9YAE/UmgkqVwnD3V1S6W/w3ACPkygEe5ze1dGFvFhqpUgwQe/odmHqP1kUG6lKUClKUClKUClKUClKUClKUClKUClKUClKUClKUClKwvXQqlmIAGpJoM6VwC/df4ECL0a5Mn2QRA9yD6V1WAwHOwY9wIH0k/rQbaV8Br7QaMTi0txndVzGFzECT2E70xOMS3GdguaQs9SAWIHfQE1x8Y4QuINvOxCrnzKPxh1ylSeg71EN4SJCjztnDfB8UKyktzau2bmbrA0rUmP3Wbb9J8Y5SeQhtAdD0MwR32NLozkSOUa61V18O+U6EXFhEChfL0kZ8rgZtH5t/fvpIeH8E9kG2zqyHM2i5SGYjYAwqwCfUt06rJ9Ulv3HZZQ5heskPadVICncRIIneZrZd4yigOwIt5srMfwtmCgEe5iqtifCTpZyI/nEhVP4ZVbZUAgtBEgRrKgmNd/nEvDzkXD5oBMMQFJ0F0XAASdAsEaROk7Crxx7TeXS83LyhSxMKBJPpRLoJIBnKYPvE/oaqfDvDBNmBeBzJcAPl/CbgUZkAblOhnvmPz3v4SJDA3pk/k35L6hm5uZ5vAk/5a/JrHs3l0tFfa5sErhSLhUkE5Yn4RoJnr1PvXTWGylc2Ix9pCFe4isdApYAntA3NdNApSlApSlApSlApSlApSlApSuHEcWspc8t3CtAOoMQc0S0ZRORtCfwmg7qVzrjrRMC4hOmgZfxfD169O9fP+oWoJ823AAJOddA3wk66A9KaHTUVYLXb9zMsJZYBOzOVDFv9oIA9SfSt78Wsi4bZuKGVc7aiFEqNTsPiGh71tOOtD+8tjaeZfxfD169O9XVTbO7fggRM/WtTrnIzAZR0rg4hxC0ga4XXKkhjI3GuX39N634PGo+zAmASJEgMJEjpp3qe12+DDtbuM6CUIHKDroOlbrnEMpBKkKep6H1HQVqTi1l82W4nK2SZEFgqtyn8WjDaorHcQt3bQKXVIKi4IYDNb7wdQB19qasTcSPHcfethTYTzJDk8rN8IBA5ToTt/OoTH8exK6eTBAYSbVwKWF0KrDm1BXWP3mrRw0qbSFTII0Nb7iAiCJFamU18JZ/VGxPFcQJ+7lg7iPLfXLogkGOccwbZRoZ3rpbH3kv3FFsskqZKuRE2wVUiADDsevwbVMYi1rI13+YH9furowpVu3qD/EVOU6NXtXL/ABXEv8KFQBdBC231ZXteXDTPws3QTlbStH/V8Spth7RdijFvu3WeW9IPQapbHrn9RVwxN1EG4HYDr7AVE4q27KzEQToB2X+dXnOjje0FguM3xf8Au0zKUQwLd0KWnVQpMoT+YkgZfWpfEccxSpcPkFmEFALVwyM14FTrvFtTmH/lGm0zPCcKqopgTG9d5pynRxvaN4Pffy/vc2Y3LoGYRyi64T5ZYj0rruXiSAhE9Z2rlvPzkz6fPsK6bJms27rUjl8xbjtau20aANwCDOvWvty2bHMkm2PiTU5R+ZOunVfpGx34uyp3GvQjcfOo7G4rymQhiSdCN8w7+lQTasCJGoOxr7XHwu2VTL+EE5P9B1UekTl+VdlUKUpQKUpQKUpQKUpQKiOJ+HrV9rjPM3LYt9OUDzOZQRGb7wiTP6zL1BcTtYg3j5ebIwsQQwhcl1muyJHxIQNN4irj8pfgxfhi3c8yXuAvJUgrKMzo5ZTG+ZBEzG1Y3PCtkliCwllYQRy5QogafCQgkf8A5WjD38dyZknQZv7PXKbuYn8uYeXAExrr30t+3uhlYIylVPl6kYhTzFY2t66Rt12rf+u2PXTuXwvbBlXcR8IGSF+8W5pK6iV2M6H2rh4j4dsoiqGb8MTEHLa8mCI1BWfn9K6sDcxua3nBKl4cEWwcvlpJJE6B84AAkiNdNeB7WOLXGgyxQGchChfPkos6rJt6mGI69Q/12eumq5wRSrIWcTcZ9MsAuhRgBEAEMTtuZru4Twe0nmli0uCpk7AgAwekxNcPFbWJ88MillQMVClAG+6YCZ1zZuhBGxr5g/2syzZiSqBlHlHLD3c0K2mYjy5nSCeoAE96+V9b+HXa4BbOXLcuELcVjqoDFRbAkBQNBaX6mua5wC0rKpZiq2ssNlIhbZtLMjXlYiNjvUngsVdQuL4UctvIFy/EUHmKqjUjNrJ7xAjXHF2XKsxHM0COy9vepcsp9rMZ0+eHTlcW1ZmRUAljJMdT61OcQxyWbT3XPIgJYgTAG+1Uu9j3Kwv3Kdx/aP8A/QVXPDV/GWPOwxQXsPdN0ozPqnmSWVgdxJJmvP8Avx3fa7iex/iRm/7e04Q6guyr9NSYNReF8en9tTDYm3ZCtbZs6kk5hEL9DXzE4MDKi6hFCz3gVG4zgFq6QbiSVIIIJBBHUEVwx/Iu91nksvGPEV63cb9ms2WtrAzFirEkTAMEVH3vHyqoGLsXbKj4rgh030kqZ/dWN5JUIBCj5knuT1qveK+APiLORDDAyAZgnpNMfPbffwvJ7Vwi9ba0htNmUqCDrsRI0O1acfjCrQNe47adq84wqYh8Itu4z4Vlhs1u5zZ1+HKR+H0O9fMD40vYZlTiIDoSFXFoIGukXV/AfUaV6MfLjldSrtZeN8Qu22t+WJEMXOWYg29T6cxJjXTTat/D+OXWj7rLLMJY/lGikCSGPSY6124J1bYggjQg6EenepJcMSIzkCu0ymtaLL2gE8R3XnLZEBGaSWAJW3ZbLJEDmuldf/GfWODEcbdoZbU5BmgyDGRHkzoFliu+6/S23iEUknYVDtiHEKBzOSxHadvnFLlOk1e3w+IbvmFraF7Zs2yFysCLhXEsR8M/3aKQdpHz2N4jumMlkEFok59jdtWwfh/zC3sh9xK8DwzJbhtDNSNXlOjje1WseJrrkKLEEi3vmgM+WQdJIGaZgbV9/wDU1wgkWI+6DwSQRyWm1kAQc7KNRqh9YtFKu50avbVhruZVaCMwBgggiROx1FbaUrDRSlKBSlKBSlKBSlKBXyK+0oIjF8OeR5bQszHb29K+Payn74IR0aKmKwu2gwgiRUFcxOMVS3lhUVRJYDp71XW8WWrpbD3mbDXVzR5gI8xSOR0MQ3t0qcxXl3sQ1tMuSxGcAjmubgEdh+tdDYeTJAJ6SBp7V4/L+Twy1IzcvaAwuFbyrZufGUGb3rZ+y1NvZ6n6mvhw436V4rk57Qv7LWF2xlExUg+KSYXm9elFvA9qbqoW3w9yJF07kaqhH7gKyNi6u6rcH+DlP/FiQf8AlU8mX0ratsGrzNoHDZXnKdRupBDD3U6iqh9qNi8MOPLzZTPmZRPLoDI7RJr0jF8LV4OqsPhdfiX2PUehkGtOEkt5V0AXAJBA0ddsy9vVek9iDWsc9XlCVS/CfiGzhMPazybBZUDpJFsN8LM3QE6fOvTrOIOTOt1ckbsv8jUNxfgy3rD2WUZWBkQAKpPgDGul25gLt0ny9bRJnNanl+anlPtXu8Hn/Zt0xy29JturvzMXI1EiFHsKcOKtekKfepTD4JFUCBtvW2xYVBCiK9GlbaV8b03qNt3cSrMXS26fhFtjm+ecAE/MVRJ0rThcUtwSp2MEEEEHsQdQa3UClKUClKUClKUClKUGrEYhUXMxgbdySdgANST2Fcua++2W0vTMMzfMAhV+rVq4dmuXLly4I8t2t2h6A8z+529l9TXTjbkAaHfftQbCxRBJLnvAEkn00rV+3gOqMpUsDEx09qJBIkkn1rLEYdXgsNRsZ1HzoOquXieOWxae68lUEwNz0AA6k1xYsZUJNxuXUHt796jOKY03kwyERnvDN6hAX/UCsZ5ccbSq26YPE4qziuH5reJ8weeotumdD/aC8pAE9Z3kVeorDNW6zbnWa+V5MsvNl6jlbtzYqyGHaDOu2nf0qk8T46H5EP3SmB/jPU+i1b/EOFzWWthyhucsgCY/F+7T51R8f4SUqVW/cWRAIC6D+v1rr4vxsvtZir/EvGBV/Lsrncb9h6etfcHcx90zmI02GnX0q1eF/s0s2tfMdydSWC/SvQcHwu3bEKor2Y+DGN6eZYP9st5c5YjUtImT0FWDA44sskRV2ayp3A+lROP4Ejcykr3Arl5fxpZvFLi58FigYB67H+Facdaa4SqwroS1toPKwGhJ6q2xHY1mnCgPxn6CpW3Z0EtXk/RnLuMaqC4pee9grjWZW41sgDqrbMvuDI+VeSeCbVjCu93GFrV62x8wurSBmgZdIy6jUV6hhOMKmJv2SpWD5rloyqMoDEEfEGIUj/U3aK4PHuOs3sBftrdUkrBE6kTt/H5V18eWXhy1r5Wel+tYhcog5hGkdaze+AN4rzD7M+ItewlvM8/dgN7ry/qKuaMe+3Wvo7dEktxifQHTSt7XWOy6+p0rjwmvf3qRAiqI/EMNbyDnt6XF/Mg1KnuRup76bE1JIwIBGoOoPpUbw0JbLrmGpkEn4gf1I61Jj0oPtKTSgUpSgUpSgjuP457NkvbUO+ZFVSYBL3FSJ6fFUNhfGSMC2QkAvsRMA3suh1mLJzdifeLNeZQCWIAGpJiBHXWtDXLIkk2xG5JXTNr8p39a1LNe4zd7+ULc8WKrZWtERucy6ctlz+68v0NcyeK0uuqqpALsgadM2RXXp1VtNhoYJ0mfx2QgwbYZSJmNJ0E9p0j2FVy3i7AbIpAZQc3LAU6zJI5dBV9dJ77d3BuK+a1xVUg2zlefzSRH0AaeziptnMSRFROAyW2dkKDMQXlh8RAAnXSQBFdFrE59S6jQnKTBiYkg6gTWL/GoYuNAdm5T89qq3iLh2KcWBYvrYuWzcgm3nzBhGnMMun61YcdiUlAGX88yPhXUn2qscaZrt3DEsy23Z1BRiCTlzLqPaufksmNti184JxjFJae3iba+dafIWDHK4IlWA3B7iamOCeIfMdrJIFxRnIA0iQI16jT61HeSAuVRCgz3JPck7msuB4C0uImAHyFg3WQ5Dyeshxp6DtXi8PG52uc+WjEYm75zmb7Mty8SpVynlBCUyzCzmgDKZNRtniGJZlYodBchPKcZ2UBl6nLMx6we+l9vxpqPqKjMSyqwOYfUV6cZ/W2vhXF8TmsqUlHuMpcWLyllyqQQGP3YBLAliZyyB26cZxrFLiL1tbQ8tLbG2SlwyQgYNmWcwzSMoE6fKp7AXQyCCD7GumuvG9inWPEeJNy0mSSUtM6+RdzHO10OZzEWoCBgGmZivnD/ABDi7gTPbyA3CMxw97UZbZVcoY+WTmYZySBk2q3i0oYsAMxABMakCYBPWJP1NL1wKCSYqcb2POMTxXEsgt5HANhST5dwMHyoxhyxzdRBE6HtXTd41iovnygMjQg8u4dM7DYHnJABBEDWp7E4xc0Z1035h/OunCuCsyNfUVy1/UR/EMODauPlhzagmNY3g+xJ0rxnxTib74pcLbIQEEyesCT7+1e58RI8thI1ED51574u4ZY8h7t23mKQVIJUhpgEMNRWMs5M5tN+2z7NuCXMPZysZEEzEbsW26b16EMNIHvXnP2S4261i2Xl8xaSTJylzl37CvTrF0WzlfQfhbofQ9jXrbQmPwL3Lz3LLKhZFUydeVlMKQoa1IzA8xGxABk18PD8VEjENPmKCS7f2PlKrwAIzhgWBj51YbxXeR76frUfdxAY5VOnVugHYdzW+dicYq+MwWIUgF8xIum2QzcoeQBEQD1zb6+lTdrheLKE+cdVTKvmPoPOd3UnQk+WUXPvynbepDBIpvmSDy8o7AVNU51OERXB8LeRrnmvnUhMpLEtIWH2AUDYwBvPpUrSlS3ayaKUpUUpSlBxcW4eL9s2ySuqtI7qwYfKRUJivCY5RbfKuZcwI0CrYuWpUGZY5wNeijqNbRStTKz4S4yoBPC6K5dXac4YTrECCCDoR8tKiMZ4ctKTmdlyvnBIWDzSOmuvSrtWnE4VbghhNOeXacIqeH4IPM81bjOZUgcukZ9Mp5Yhz26Hff5c8OjKy8yhs8lymhcAHbUiB8O3WrLdwCgSijMNqj7uFu3HXOsAaaVOeUOMQt3w7ZIdy7NmDKZGks1xuUAgAfeMPbtWrj9nyuHLdGY/sty3ck6syqQr+5yk1cRw23lyxpXSLYiI07VMt5TVXjHkXB/Gy3sQLVyxcspccrZd0IDflBPQn1irPxSzkyXeltuf/wBttHPy0b/bXxFXEYy9aKLb/ZriswOrvIzW2HQIf1EVYXsAzIkHcV8nzccM9YsX1UJirSnlO5jpoJ2k9KhOKcIDqQRr+h71YMLhxbcWbk/5LEnmUahD3dfXcQe9d2JwObUaH9feufLjUVbwrjHwpKsCbf8AW1X7DcTtOJDj2Jj9aqd/DQYYZTWh7B6AGvTh+TlJpqZLlieKWkGrg+g1P7qonjDxGSp6fkT+JrC+tzWIWo+zwN7rcozHqzfCPn1q5ee5/PwWqbw/hd29eCLrcumWJ/CkyzH+v1r13D4BURUUcqgAewEV94R4eXD22CGbjDmuHcnt6Cu/C4YgHNO+kmenevP5PLyZtRePuLZtvdf4UUk/KvJvE3jN8Zh7lu1h7gUmFdVJBIMQT/IV7VxTh63bTo/wspmenWa8q+z/ABVu1jbmFSL2GWStwggqWJ5I2brr2rv+JjjlffyuK4fZ3wVkwyheUoqge4GtWnNfMmNBoRAg1L4KwqLyCAa6K+g6K/kthQXVQT0j+Fa7XD7l3WYUbRoKmb/DkdsxGtdFq2FAA2FNDg4Vw3y5ZjLHrUlSlUKUpQKUpQKUpQKUpQKUpQKUrFmgTQZVhcuBd9Ki/wDqUtIBg/1FDiS2h19B/PrU2ILxlgrgdMfhVzXsOCt22P77DnVl/wBQ+JfaOtU/F/aszXj+y2GvWFALMqmdVkiCRzDt6V6vbQEa6VT/ABZwdMLaN7DYYu+YkpbgHmku0HRm1mOtcvJ4cMrysSyVM2r9rFWEaMyXFVhuCOoI6qwPXcEVqXGXLOlybtsbXFEsB/mIN/8AUo9wN6huA8fw920ow7yqDLB0ZSNwy/hPpXLf8c4Vbwsm6M5MbiJ7Sa+Xwy3ZpzW+zi7d1ZVldfQgitOItWgCxX5A1E37VtjmKw35lJVv+SwTW9cQIjcRGus+871nj0juw9q0ROQSDBB11Fdi3ANBpUOuKA0Glc/EeN27CG5dbKo/qBTjaLD51Vrx34wGAsq4XO7mFH8fXcVz8G8WWMSrNacEL8Ukae/aqF9pPiWzigMNZVrtwTlZejaEH2BG9dPF4bc5LFk9ujxF9oeIu4U2PJe1fukKoKmHU7wwJAjrPSpz7NfC/koGMFpkk/ic7n2/lUt4PwZu4ZBftpnEZiBpJGuWaufD8OlsBVA0r6mHjxw9Yukmmd3GtbZFcLDTqJ0iO9d5uARJGu3rWu4oI1APyqNxVtAjaaATGsj27VtUxSo7gl93ty/yNSNUKUpQKUpQKUpQKUpQKUpQKrPHPEVyzfa0qKwNpfLJzT5rm5AaPw5bbH/aas1YlR2qyyfKVV7HilnyZbYEvbV2YkAZhzQI0M7bgg9Nq1XfGIYILaiWuKskmCvmWQcsgEkrdGmkQd+tryrOwk+2sfy0qP4vaaFNtQSCdI7itcsek1e1SfxLmMqgyKLhYhjJyolwZZUbh9Z7HtUlwviXm3VtxlkPBDSGZGZTlIGo5ZkxuN9YkrEEqxAE6H0au+5hNJU5SPTp2rO8ejV7bLHLoRWGLAdSp67eh6GsJaADXJicVGYj8I/+R2FZaVfxF4Ht4i81ywxw+JCg+bb2ffS4mz/rVQ4f9nJs28Q2LQXWh2ZkVmka5QoiR0MCvXOC4Jl52YksOtSsU0PD7HjfCgJbFwyiKpzDKZAjUNBqD4/4ivYjEJYw1zImWS36kxv2ivYvEHhbC4h/vLaOeuZQf3nrUPgvs0w1q4LltEQjsOlccfBjLtOKp4LxCbFkjFsouI2XlPxqRKsAdvWqn408UW8ZbFqznYgzAEz6abaTXsXH/s/w9+55ptW3YgA5hrAEaTpTB+FLFgrNsKh00AEH1A6UngxmXI4qbgfAIxOHS5hn/ZrmXK8Lq1orzIRtMxqdoNTPhf7OUw4krqSJJ1Zvc/wr0nA4NLawggVsxNrMsAwehruqD8xEXkgKBvsNdOtdOEYkwu0T7zUbxjhpIQAibbhiDs0AxMbbyDBgqK4sLwG/v58krbBAJVSF8sshVR8LZTqCIznQ9bJL9pbYtrZgNSK48U0ZT3IHyOlQzeGsRH/cE8iAiW1ysCRJnKIBHWZmN55sTwdw6DzmOV89yWYzaASFJ05sybwNGbvV4ztN3pM4DGi1kTMrLcY5CD6SI7/Kp+vO+F+GsRdQff6qZzy8x5ZXLvoJ1nfU9atHD+D3EuKzXJXLcBWWIAZ2ZVWdsoaM3UKNBAhxnZu9JysLd1WnKQYJBg7Ebg+tVUeGcRGuJYjTSWEwVEEmY5EXWDzZj1qR4NwV7N13NyVbNpJJYsVILTpK5TqBrnO1OM7N3pOUpSstFKUoFKUoFKUoFKUoOHiZym3d6I3N/oYFWPyMMfRTXdXxlnQ6iou5dbDL8LXLQ+HLq6D8uX+8A6Rzeh3oNJv21NxXEa7d/b1pYxZgBGVh0DyGHzG9dgtW74Dw3+5WU/MMAaxv8PC81scw2FQcGLxDgcxVB6SSfbtXIMby5FTfaevqakcNgnZh5okD2qVGGXTlGm1ND5gwci5t41rY7gVlUbxYNoADBjUdNao14i/zadNB/E1uw94VUcRwu+bt11dVLqyCCwIUZfLM95DHb+8OprfYw+IS4YJyg5gS75SBeUhDocp8vl6zEnetcZ2zcr0tty6DIBEj938qh+LcyiTorDMO4OxqHtcExJIfzB5nlFMxZwZNuwpO3U2313GYHpWvE8PucwuPnCmwwm4/4LiuyHKNTAMNvqJ70uM7OV6XnCgBFjaKzdgBJIAG5NUngWExLOfveVWmM7wQLdwLMAfiZCR/h612YngeKuYcWmuKSTczDzHiGjJzQSwXXlOmvpTjOzlekrxK8UJLCQfhI6/4a0YfEDdWC9cr7fXpWA4ViCl9Wukl3BTmMBRcLGNJQ5CFgGOUbak8HEfDuJuLdXzZDFwAXYDIVuhOhK5cySJhsn1cZ2cr0msTiHAGZ0UHsCSfaa5VuoLbEAnXWdzPU1tThVwlM7BsoAqSvC2i82VVHeKxpqOfgobJqI10qRqMwXmPeNxhktBItIdCSTzOw6aAQDqBM6mBJ1QpSlApSlApSlApSlApSlApSlApSlApSlApSlArXiGAUk6iNa2UoKNf40Ve8SFYW7ioACASpRGLfEWJEnQJr9azTxXkK5wobzLysoJnLbZwk5l0+ETr1HeKsd3gyl8wJHp29qwe55Wj5mnYxWplOmdXtX8d4tY5FtoodrqKSWlYNyyDHKMxy3Ndog71H3eO5gYSQpdnIY82VbTCJWf70CI0ynerNhrdy9JzQAa624WWuZmOginLHo1e3NwLigdxb8sIfLzzmDTDZTsNtQRMEztoYnqxVQNqyqXX0s2UpSorlu4BWJYlwTvluXFH0VgBSzw+2pzBZYbMxZiPYsSRXVSgUpSgUpSgUpSgUpSgUpSgUpSgUpSgUpSgUpSgUpSgUpSg0YrD5wIZlIMhlO3uNiPQ1zlrw0a2lz1U5T/xbQf8q76UEViLuIKkWbSIxgTcYEDXfKm8b/EKkrKkKATmPUmNT7Das6UClKUClKUClKUClKUClKUClKUClKU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6" descr="data:image/jpeg;base64,/9j/4AAQSkZJRgABAQAAAQABAAD/2wCEAAkGBxQTEhQUExQWFRUWFhgZFhcYGBcgHhsYGRUXFxcbHBsaHygiGB4mHxgcITEiJikrLi4uFyAzODMsNygtLisBCgoKDg0OGhAQGy8kHyQsLywsLCwwLC8sLCwsLCwsLCwsLCwsLCwsLCwsLCwsLCwsNCwsLCwsLCwsLCwsLCwsLP/AABEIAM4A9QMBIgACEQEDEQH/xAAbAAEAAgMBAQAAAAAAAAAAAAAABQYCAwQHAf/EAEAQAAIBAgQEBAMFBQcDBQAAAAECEQADBBIhMQUiQVEGE2FxMoGRByNCUrEUocHR8DNDYmNygpIVNFMWc6LS4f/EABkBAQEBAQEBAAAAAAAAAAAAAAABAgMEBf/EACERAQEAAgICAgMBAAAAAAAAAAABAhESUQMhMUEEE2Ei/9oADAMBAAIRAxEAPwD3GlKUClKUClKUClKUClKUClKUClKUCla8RmynJGaNM0xPcxvXDheHOqgXL9x26kZVE9YAE/UmgkqVwnD3V1S6W/w3ACPkygEe5ze1dGFvFhqpUgwQe/odmHqP1kUG6lKUClKUClKUClKUClKUClKUClKUClKUClKUClKUClKwvXQqlmIAGpJoM6VwC/df4ECL0a5Mn2QRA9yD6V1WAwHOwY9wIH0k/rQbaV8Br7QaMTi0txndVzGFzECT2E70xOMS3GdguaQs9SAWIHfQE1x8Y4QuINvOxCrnzKPxh1ylSeg71EN4SJCjztnDfB8UKyktzau2bmbrA0rUmP3Wbb9J8Y5SeQhtAdD0MwR32NLozkSOUa61V18O+U6EXFhEChfL0kZ8rgZtH5t/fvpIeH8E9kG2zqyHM2i5SGYjYAwqwCfUt06rJ9Ulv3HZZQ5heskPadVICncRIIneZrZd4yigOwIt5srMfwtmCgEe5iqtifCTpZyI/nEhVP4ZVbZUAgtBEgRrKgmNd/nEvDzkXD5oBMMQFJ0F0XAASdAsEaROk7Crxx7TeXS83LyhSxMKBJPpRLoJIBnKYPvE/oaqfDvDBNmBeBzJcAPl/CbgUZkAblOhnvmPz3v4SJDA3pk/k35L6hm5uZ5vAk/5a/JrHs3l0tFfa5sErhSLhUkE5Yn4RoJnr1PvXTWGylc2Ix9pCFe4isdApYAntA3NdNApSlApSlApSlApSlApSlApSuHEcWspc8t3CtAOoMQc0S0ZRORtCfwmg7qVzrjrRMC4hOmgZfxfD169O9fP+oWoJ823AAJOddA3wk66A9KaHTUVYLXb9zMsJZYBOzOVDFv9oIA9SfSt78Wsi4bZuKGVc7aiFEqNTsPiGh71tOOtD+8tjaeZfxfD169O9XVTbO7fggRM/WtTrnIzAZR0rg4hxC0ga4XXKkhjI3GuX39N634PGo+zAmASJEgMJEjpp3qe12+DDtbuM6CUIHKDroOlbrnEMpBKkKep6H1HQVqTi1l82W4nK2SZEFgqtyn8WjDaorHcQt3bQKXVIKi4IYDNb7wdQB19qasTcSPHcfethTYTzJDk8rN8IBA5ToTt/OoTH8exK6eTBAYSbVwKWF0KrDm1BXWP3mrRw0qbSFTII0Nb7iAiCJFamU18JZ/VGxPFcQJ+7lg7iPLfXLogkGOccwbZRoZ3rpbH3kv3FFsskqZKuRE2wVUiADDsevwbVMYi1rI13+YH9furowpVu3qD/EVOU6NXtXL/ABXEv8KFQBdBC231ZXteXDTPws3QTlbStH/V8Spth7RdijFvu3WeW9IPQapbHrn9RVwxN1EG4HYDr7AVE4q27KzEQToB2X+dXnOjje0FguM3xf8Au0zKUQwLd0KWnVQpMoT+YkgZfWpfEccxSpcPkFmEFALVwyM14FTrvFtTmH/lGm0zPCcKqopgTG9d5pynRxvaN4Pffy/vc2Y3LoGYRyi64T5ZYj0rruXiSAhE9Z2rlvPzkz6fPsK6bJms27rUjl8xbjtau20aANwCDOvWvty2bHMkm2PiTU5R+ZOunVfpGx34uyp3GvQjcfOo7G4rymQhiSdCN8w7+lQTasCJGoOxr7XHwu2VTL+EE5P9B1UekTl+VdlUKUpQKUpQKUpQKUpQKiOJ+HrV9rjPM3LYt9OUDzOZQRGb7wiTP6zL1BcTtYg3j5ebIwsQQwhcl1muyJHxIQNN4irj8pfgxfhi3c8yXuAvJUgrKMzo5ZTG+ZBEzG1Y3PCtkliCwllYQRy5QogafCQgkf8A5WjD38dyZknQZv7PXKbuYn8uYeXAExrr30t+3uhlYIylVPl6kYhTzFY2t66Rt12rf+u2PXTuXwvbBlXcR8IGSF+8W5pK6iV2M6H2rh4j4dsoiqGb8MTEHLa8mCI1BWfn9K6sDcxua3nBKl4cEWwcvlpJJE6B84AAkiNdNeB7WOLXGgyxQGchChfPkos6rJt6mGI69Q/12eumq5wRSrIWcTcZ9MsAuhRgBEAEMTtuZru4Twe0nmli0uCpk7AgAwekxNcPFbWJ88MillQMVClAG+6YCZ1zZuhBGxr5g/2syzZiSqBlHlHLD3c0K2mYjy5nSCeoAE96+V9b+HXa4BbOXLcuELcVjqoDFRbAkBQNBaX6mua5wC0rKpZiq2ssNlIhbZtLMjXlYiNjvUngsVdQuL4UctvIFy/EUHmKqjUjNrJ7xAjXHF2XKsxHM0COy9vepcsp9rMZ0+eHTlcW1ZmRUAljJMdT61OcQxyWbT3XPIgJYgTAG+1Uu9j3Kwv3Kdx/aP8A/QVXPDV/GWPOwxQXsPdN0ozPqnmSWVgdxJJmvP8Avx3fa7iex/iRm/7e04Q6guyr9NSYNReF8en9tTDYm3ZCtbZs6kk5hEL9DXzE4MDKi6hFCz3gVG4zgFq6QbiSVIIIJBBHUEVwx/Iu91nksvGPEV63cb9ms2WtrAzFirEkTAMEVH3vHyqoGLsXbKj4rgh030kqZ/dWN5JUIBCj5knuT1qveK+APiLORDDAyAZgnpNMfPbffwvJ7Vwi9ba0htNmUqCDrsRI0O1acfjCrQNe47adq84wqYh8Itu4z4Vlhs1u5zZ1+HKR+H0O9fMD40vYZlTiIDoSFXFoIGukXV/AfUaV6MfLjldSrtZeN8Qu22t+WJEMXOWYg29T6cxJjXTTat/D+OXWj7rLLMJY/lGikCSGPSY6124J1bYggjQg6EenepJcMSIzkCu0ymtaLL2gE8R3XnLZEBGaSWAJW3ZbLJEDmuldf/GfWODEcbdoZbU5BmgyDGRHkzoFliu+6/S23iEUknYVDtiHEKBzOSxHadvnFLlOk1e3w+IbvmFraF7Zs2yFysCLhXEsR8M/3aKQdpHz2N4jumMlkEFok59jdtWwfh/zC3sh9xK8DwzJbhtDNSNXlOjje1WseJrrkKLEEi3vmgM+WQdJIGaZgbV9/wDU1wgkWI+6DwSQRyWm1kAQc7KNRqh9YtFKu50avbVhruZVaCMwBgggiROx1FbaUrDRSlKBSlKBSlKBSlKBXyK+0oIjF8OeR5bQszHb29K+Payn74IR0aKmKwu2gwgiRUFcxOMVS3lhUVRJYDp71XW8WWrpbD3mbDXVzR5gI8xSOR0MQ3t0qcxXl3sQ1tMuSxGcAjmubgEdh+tdDYeTJAJ6SBp7V4/L+Twy1IzcvaAwuFbyrZufGUGb3rZ+y1NvZ6n6mvhw436V4rk57Qv7LWF2xlExUg+KSYXm9elFvA9qbqoW3w9yJF07kaqhH7gKyNi6u6rcH+DlP/FiQf8AlU8mX0ratsGrzNoHDZXnKdRupBDD3U6iqh9qNi8MOPLzZTPmZRPLoDI7RJr0jF8LV4OqsPhdfiX2PUehkGtOEkt5V0AXAJBA0ddsy9vVek9iDWsc9XlCVS/CfiGzhMPazybBZUDpJFsN8LM3QE6fOvTrOIOTOt1ckbsv8jUNxfgy3rD2WUZWBkQAKpPgDGul25gLt0ny9bRJnNanl+anlPtXu8Hn/Zt0xy29JturvzMXI1EiFHsKcOKtekKfepTD4JFUCBtvW2xYVBCiK9GlbaV8b03qNt3cSrMXS26fhFtjm+ecAE/MVRJ0rThcUtwSp2MEEEEHsQdQa3UClKUClKUClKUClKUGrEYhUXMxgbdySdgANST2Fcua++2W0vTMMzfMAhV+rVq4dmuXLly4I8t2t2h6A8z+529l9TXTjbkAaHfftQbCxRBJLnvAEkn00rV+3gOqMpUsDEx09qJBIkkn1rLEYdXgsNRsZ1HzoOquXieOWxae68lUEwNz0AA6k1xYsZUJNxuXUHt796jOKY03kwyERnvDN6hAX/UCsZ5ccbSq26YPE4qziuH5reJ8weeotumdD/aC8pAE9Z3kVeorDNW6zbnWa+V5MsvNl6jlbtzYqyGHaDOu2nf0qk8T46H5EP3SmB/jPU+i1b/EOFzWWthyhucsgCY/F+7T51R8f4SUqVW/cWRAIC6D+v1rr4vxsvtZir/EvGBV/Lsrncb9h6etfcHcx90zmI02GnX0q1eF/s0s2tfMdydSWC/SvQcHwu3bEKor2Y+DGN6eZYP9st5c5YjUtImT0FWDA44sskRV2ayp3A+lROP4Ejcykr3Arl5fxpZvFLi58FigYB67H+Facdaa4SqwroS1toPKwGhJ6q2xHY1mnCgPxn6CpW3Z0EtXk/RnLuMaqC4pee9grjWZW41sgDqrbMvuDI+VeSeCbVjCu93GFrV62x8wurSBmgZdIy6jUV6hhOMKmJv2SpWD5rloyqMoDEEfEGIUj/U3aK4PHuOs3sBftrdUkrBE6kTt/H5V18eWXhy1r5Wel+tYhcog5hGkdaze+AN4rzD7M+ItewlvM8/dgN7ry/qKuaMe+3Wvo7dEktxifQHTSt7XWOy6+p0rjwmvf3qRAiqI/EMNbyDnt6XF/Mg1KnuRup76bE1JIwIBGoOoPpUbw0JbLrmGpkEn4gf1I61Jj0oPtKTSgUpSgUpSgjuP457NkvbUO+ZFVSYBL3FSJ6fFUNhfGSMC2QkAvsRMA3suh1mLJzdifeLNeZQCWIAGpJiBHXWtDXLIkk2xG5JXTNr8p39a1LNe4zd7+ULc8WKrZWtERucy6ctlz+68v0NcyeK0uuqqpALsgadM2RXXp1VtNhoYJ0mfx2QgwbYZSJmNJ0E9p0j2FVy3i7AbIpAZQc3LAU6zJI5dBV9dJ77d3BuK+a1xVUg2zlefzSRH0AaeziptnMSRFROAyW2dkKDMQXlh8RAAnXSQBFdFrE59S6jQnKTBiYkg6gTWL/GoYuNAdm5T89qq3iLh2KcWBYvrYuWzcgm3nzBhGnMMun61YcdiUlAGX88yPhXUn2qscaZrt3DEsy23Z1BRiCTlzLqPaufksmNti184JxjFJae3iba+dafIWDHK4IlWA3B7iamOCeIfMdrJIFxRnIA0iQI16jT61HeSAuVRCgz3JPck7msuB4C0uImAHyFg3WQ5Dyeshxp6DtXi8PG52uc+WjEYm75zmb7Mty8SpVynlBCUyzCzmgDKZNRtniGJZlYodBchPKcZ2UBl6nLMx6we+l9vxpqPqKjMSyqwOYfUV6cZ/W2vhXF8TmsqUlHuMpcWLyllyqQQGP3YBLAliZyyB26cZxrFLiL1tbQ8tLbG2SlwyQgYNmWcwzSMoE6fKp7AXQyCCD7GumuvG9inWPEeJNy0mSSUtM6+RdzHO10OZzEWoCBgGmZivnD/ABDi7gTPbyA3CMxw97UZbZVcoY+WTmYZySBk2q3i0oYsAMxABMakCYBPWJP1NL1wKCSYqcb2POMTxXEsgt5HANhST5dwMHyoxhyxzdRBE6HtXTd41iovnygMjQg8u4dM7DYHnJABBEDWp7E4xc0Z1035h/OunCuCsyNfUVy1/UR/EMODauPlhzagmNY3g+xJ0rxnxTib74pcLbIQEEyesCT7+1e58RI8thI1ED51574u4ZY8h7t23mKQVIJUhpgEMNRWMs5M5tN+2z7NuCXMPZysZEEzEbsW26b16EMNIHvXnP2S4261i2Xl8xaSTJylzl37CvTrF0WzlfQfhbofQ9jXrbQmPwL3Lz3LLKhZFUydeVlMKQoa1IzA8xGxABk18PD8VEjENPmKCS7f2PlKrwAIzhgWBj51YbxXeR76frUfdxAY5VOnVugHYdzW+dicYq+MwWIUgF8xIum2QzcoeQBEQD1zb6+lTdrheLKE+cdVTKvmPoPOd3UnQk+WUXPvynbepDBIpvmSDy8o7AVNU51OERXB8LeRrnmvnUhMpLEtIWH2AUDYwBvPpUrSlS3ayaKUpUUpSlBxcW4eL9s2ySuqtI7qwYfKRUJivCY5RbfKuZcwI0CrYuWpUGZY5wNeijqNbRStTKz4S4yoBPC6K5dXac4YTrECCCDoR8tKiMZ4ctKTmdlyvnBIWDzSOmuvSrtWnE4VbghhNOeXacIqeH4IPM81bjOZUgcukZ9Mp5Yhz26Hff5c8OjKy8yhs8lymhcAHbUiB8O3WrLdwCgSijMNqj7uFu3HXOsAaaVOeUOMQt3w7ZIdy7NmDKZGks1xuUAgAfeMPbtWrj9nyuHLdGY/sty3ck6syqQr+5yk1cRw23lyxpXSLYiI07VMt5TVXjHkXB/Gy3sQLVyxcspccrZd0IDflBPQn1irPxSzkyXeltuf/wBttHPy0b/bXxFXEYy9aKLb/ZriswOrvIzW2HQIf1EVYXsAzIkHcV8nzccM9YsX1UJirSnlO5jpoJ2k9KhOKcIDqQRr+h71YMLhxbcWbk/5LEnmUahD3dfXcQe9d2JwObUaH9feufLjUVbwrjHwpKsCbf8AW1X7DcTtOJDj2Jj9aqd/DQYYZTWh7B6AGvTh+TlJpqZLlieKWkGrg+g1P7qonjDxGSp6fkT+JrC+tzWIWo+zwN7rcozHqzfCPn1q5ee5/PwWqbw/hd29eCLrcumWJ/CkyzH+v1r13D4BURUUcqgAewEV94R4eXD22CGbjDmuHcnt6Cu/C4YgHNO+kmenevP5PLyZtRePuLZtvdf4UUk/KvJvE3jN8Zh7lu1h7gUmFdVJBIMQT/IV7VxTh63bTo/wspmenWa8q+z/ABVu1jbmFSL2GWStwggqWJ5I2brr2rv+JjjlffyuK4fZ3wVkwyheUoqge4GtWnNfMmNBoRAg1L4KwqLyCAa6K+g6K/kthQXVQT0j+Fa7XD7l3WYUbRoKmb/DkdsxGtdFq2FAA2FNDg4Vw3y5ZjLHrUlSlUKUpQKUpQKUpQKUpQKUpQKUrFmgTQZVhcuBd9Ki/wDqUtIBg/1FDiS2h19B/PrU2ILxlgrgdMfhVzXsOCt22P77DnVl/wBQ+JfaOtU/F/aszXj+y2GvWFALMqmdVkiCRzDt6V6vbQEa6VT/ABZwdMLaN7DYYu+YkpbgHmku0HRm1mOtcvJ4cMrysSyVM2r9rFWEaMyXFVhuCOoI6qwPXcEVqXGXLOlybtsbXFEsB/mIN/8AUo9wN6huA8fw920ow7yqDLB0ZSNwy/hPpXLf8c4Vbwsm6M5MbiJ7Sa+Xwy3ZpzW+zi7d1ZVldfQgitOItWgCxX5A1E37VtjmKw35lJVv+SwTW9cQIjcRGus+871nj0juw9q0ROQSDBB11Fdi3ANBpUOuKA0Glc/EeN27CG5dbKo/qBTjaLD51Vrx34wGAsq4XO7mFH8fXcVz8G8WWMSrNacEL8Ukae/aqF9pPiWzigMNZVrtwTlZejaEH2BG9dPF4bc5LFk9ujxF9oeIu4U2PJe1fukKoKmHU7wwJAjrPSpz7NfC/koGMFpkk/ic7n2/lUt4PwZu4ZBftpnEZiBpJGuWaufD8OlsBVA0r6mHjxw9Yukmmd3GtbZFcLDTqJ0iO9d5uARJGu3rWu4oI1APyqNxVtAjaaATGsj27VtUxSo7gl93ty/yNSNUKUpQKUpQKUpQKUpQKUpQKrPHPEVyzfa0qKwNpfLJzT5rm5AaPw5bbH/aas1YlR2qyyfKVV7HilnyZbYEvbV2YkAZhzQI0M7bgg9Nq1XfGIYILaiWuKskmCvmWQcsgEkrdGmkQd+tryrOwk+2sfy0qP4vaaFNtQSCdI7itcsek1e1SfxLmMqgyKLhYhjJyolwZZUbh9Z7HtUlwviXm3VtxlkPBDSGZGZTlIGo5ZkxuN9YkrEEqxAE6H0au+5hNJU5SPTp2rO8ejV7bLHLoRWGLAdSp67eh6GsJaADXJicVGYj8I/+R2FZaVfxF4Ht4i81ywxw+JCg+bb2ffS4mz/rVQ4f9nJs28Q2LQXWh2ZkVmka5QoiR0MCvXOC4Jl52YksOtSsU0PD7HjfCgJbFwyiKpzDKZAjUNBqD4/4ivYjEJYw1zImWS36kxv2ivYvEHhbC4h/vLaOeuZQf3nrUPgvs0w1q4LltEQjsOlccfBjLtOKp4LxCbFkjFsouI2XlPxqRKsAdvWqn408UW8ZbFqznYgzAEz6abaTXsXH/s/w9+55ptW3YgA5hrAEaTpTB+FLFgrNsKh00AEH1A6UngxmXI4qbgfAIxOHS5hn/ZrmXK8Lq1orzIRtMxqdoNTPhf7OUw4krqSJJ1Zvc/wr0nA4NLawggVsxNrMsAwehruqD8xEXkgKBvsNdOtdOEYkwu0T7zUbxjhpIQAibbhiDs0AxMbbyDBgqK4sLwG/v58krbBAJVSF8sshVR8LZTqCIznQ9bJL9pbYtrZgNSK48U0ZT3IHyOlQzeGsRH/cE8iAiW1ysCRJnKIBHWZmN55sTwdw6DzmOV89yWYzaASFJ05sybwNGbvV4ztN3pM4DGi1kTMrLcY5CD6SI7/Kp+vO+F+GsRdQff6qZzy8x5ZXLvoJ1nfU9atHD+D3EuKzXJXLcBWWIAZ2ZVWdsoaM3UKNBAhxnZu9JysLd1WnKQYJBg7Ebg+tVUeGcRGuJYjTSWEwVEEmY5EXWDzZj1qR4NwV7N13NyVbNpJJYsVILTpK5TqBrnO1OM7N3pOUpSstFKUoFKUoFKUoFKUoOHiZym3d6I3N/oYFWPyMMfRTXdXxlnQ6iou5dbDL8LXLQ+HLq6D8uX+8A6Rzeh3oNJv21NxXEa7d/b1pYxZgBGVh0DyGHzG9dgtW74Dw3+5WU/MMAaxv8PC81scw2FQcGLxDgcxVB6SSfbtXIMby5FTfaevqakcNgnZh5okD2qVGGXTlGm1ND5gwci5t41rY7gVlUbxYNoADBjUdNao14i/zadNB/E1uw94VUcRwu+bt11dVLqyCCwIUZfLM95DHb+8OprfYw+IS4YJyg5gS75SBeUhDocp8vl6zEnetcZ2zcr0tty6DIBEj938qh+LcyiTorDMO4OxqHtcExJIfzB5nlFMxZwZNuwpO3U2313GYHpWvE8PucwuPnCmwwm4/4LiuyHKNTAMNvqJ70uM7OV6XnCgBFjaKzdgBJIAG5NUngWExLOfveVWmM7wQLdwLMAfiZCR/h612YngeKuYcWmuKSTczDzHiGjJzQSwXXlOmvpTjOzlekrxK8UJLCQfhI6/4a0YfEDdWC9cr7fXpWA4ViCl9Wukl3BTmMBRcLGNJQ5CFgGOUbak8HEfDuJuLdXzZDFwAXYDIVuhOhK5cySJhsn1cZ2cr0msTiHAGZ0UHsCSfaa5VuoLbEAnXWdzPU1tThVwlM7BsoAqSvC2i82VVHeKxpqOfgobJqI10qRqMwXmPeNxhktBItIdCSTzOw6aAQDqBM6mBJ1QpSlApSlApSlApSlApSlApSlApSlApSlApSlArXiGAUk6iNa2UoKNf40Ve8SFYW7ioACASpRGLfEWJEnQJr9azTxXkK5wobzLysoJnLbZwk5l0+ETr1HeKsd3gyl8wJHp29qwe55Wj5mnYxWplOmdXtX8d4tY5FtoodrqKSWlYNyyDHKMxy3Ndog71H3eO5gYSQpdnIY82VbTCJWf70CI0ynerNhrdy9JzQAa624WWuZmOginLHo1e3NwLigdxb8sIfLzzmDTDZTsNtQRMEztoYnqxVQNqyqXX0s2UpSorlu4BWJYlwTvluXFH0VgBSzw+2pzBZYbMxZiPYsSRXVSgUpSgUpSgUpSgUpSgUpSgUpSgUpSgUpSgUpSgUpSgUpSg0YrD5wIZlIMhlO3uNiPQ1zlrw0a2lz1U5T/xbQf8q76UEViLuIKkWbSIxgTcYEDXfKm8b/EKkrKkKATmPUmNT7Das6UClKUClKUClKUClKUClKUClKUClKU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4 Título"/>
          <p:cNvSpPr>
            <a:spLocks noGrp="1"/>
          </p:cNvSpPr>
          <p:nvPr>
            <p:ph type="title"/>
          </p:nvPr>
        </p:nvSpPr>
        <p:spPr/>
        <p:txBody>
          <a:bodyPr/>
          <a:lstStyle/>
          <a:p>
            <a:pPr algn="l"/>
            <a:r>
              <a:rPr lang="es-CO" dirty="0" smtClean="0"/>
              <a:t>¿Qué son las Infraestructuras de Datos Espaciales?</a:t>
            </a:r>
            <a:endParaRPr lang="es-CO" dirty="0"/>
          </a:p>
        </p:txBody>
      </p:sp>
      <p:sp>
        <p:nvSpPr>
          <p:cNvPr id="6" name="5 Marcador de contenido"/>
          <p:cNvSpPr>
            <a:spLocks noGrp="1"/>
          </p:cNvSpPr>
          <p:nvPr>
            <p:ph idx="1"/>
          </p:nvPr>
        </p:nvSpPr>
        <p:spPr>
          <a:xfrm>
            <a:off x="457200" y="1196752"/>
            <a:ext cx="8229600" cy="4525963"/>
          </a:xfrm>
        </p:spPr>
        <p:txBody>
          <a:bodyPr>
            <a:normAutofit/>
          </a:bodyPr>
          <a:lstStyle/>
          <a:p>
            <a:pPr algn="just"/>
            <a:r>
              <a:rPr lang="es-CO" sz="2000" dirty="0" smtClean="0"/>
              <a:t>Un </a:t>
            </a:r>
            <a:r>
              <a:rPr lang="es-CO" sz="2000" dirty="0"/>
              <a:t>sistema informático integrado </a:t>
            </a:r>
            <a:r>
              <a:rPr lang="es-CO" sz="2000" dirty="0" smtClean="0"/>
              <a:t>que </a:t>
            </a:r>
            <a:r>
              <a:rPr lang="es-CO" sz="2000" dirty="0"/>
              <a:t>permite el acceso y la gestión de conjuntos de datos y servicios geográficos (descritos a través de sus metadatos), disponibles en Internet, que cumple una serie normas, estándares y especificaciones que regulan y garantizan la interoperabilidad de la información geográfica</a:t>
            </a:r>
            <a:r>
              <a:rPr lang="es-CO" sz="2000" dirty="0" smtClean="0"/>
              <a:t>.</a:t>
            </a:r>
          </a:p>
        </p:txBody>
      </p:sp>
      <p:pic>
        <p:nvPicPr>
          <p:cNvPr id="7177" name="Picture 9" descr="http://www.egeomapping.com/images/egeomapping/ServiciosProfesionales/ide.jpg"/>
          <p:cNvPicPr>
            <a:picLocks noChangeAspect="1" noChangeArrowheads="1"/>
          </p:cNvPicPr>
          <p:nvPr/>
        </p:nvPicPr>
        <p:blipFill rotWithShape="1">
          <a:blip r:embed="rId2">
            <a:extLst>
              <a:ext uri="{28A0092B-C50C-407E-A947-70E740481C1C}">
                <a14:useLocalDpi xmlns:a14="http://schemas.microsoft.com/office/drawing/2010/main" val="0"/>
              </a:ext>
            </a:extLst>
          </a:blip>
          <a:srcRect l="6403" t="2998"/>
          <a:stretch/>
        </p:blipFill>
        <p:spPr bwMode="auto">
          <a:xfrm>
            <a:off x="2906973" y="3098042"/>
            <a:ext cx="3969283" cy="3459014"/>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5796136" y="3038763"/>
            <a:ext cx="3600400" cy="246221"/>
          </a:xfrm>
          <a:prstGeom prst="rect">
            <a:avLst/>
          </a:prstGeom>
          <a:noFill/>
        </p:spPr>
        <p:txBody>
          <a:bodyPr wrap="square" rtlCol="0">
            <a:spAutoFit/>
          </a:bodyPr>
          <a:lstStyle/>
          <a:p>
            <a:r>
              <a:rPr lang="es-CO" sz="1000" i="1" dirty="0"/>
              <a:t>http://idee.es/web/guest/introduccion-a-las-ide</a:t>
            </a:r>
          </a:p>
        </p:txBody>
      </p:sp>
    </p:spTree>
    <p:extLst>
      <p:ext uri="{BB962C8B-B14F-4D97-AF65-F5344CB8AC3E}">
        <p14:creationId xmlns:p14="http://schemas.microsoft.com/office/powerpoint/2010/main" val="25053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dirty="0"/>
          </a:p>
        </p:txBody>
      </p:sp>
      <p:pic>
        <p:nvPicPr>
          <p:cNvPr id="5122" name="Picture 2" descr="C:\Users\User\Downloads\NZTE-Geospatial-da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069353"/>
            <a:ext cx="7560840" cy="5311975"/>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364088" y="6525344"/>
            <a:ext cx="3326552" cy="246221"/>
          </a:xfrm>
          <a:prstGeom prst="rect">
            <a:avLst/>
          </a:prstGeom>
          <a:noFill/>
        </p:spPr>
        <p:txBody>
          <a:bodyPr wrap="none" rtlCol="0">
            <a:spAutoFit/>
          </a:bodyPr>
          <a:lstStyle/>
          <a:p>
            <a:r>
              <a:rPr lang="es-CO" sz="1000" i="1" dirty="0"/>
              <a:t>http://www.motive8.co.nz/featured-projects.html</a:t>
            </a:r>
          </a:p>
        </p:txBody>
      </p:sp>
    </p:spTree>
    <p:extLst>
      <p:ext uri="{BB962C8B-B14F-4D97-AF65-F5344CB8AC3E}">
        <p14:creationId xmlns:p14="http://schemas.microsoft.com/office/powerpoint/2010/main" val="1724272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3562" y="1201222"/>
            <a:ext cx="1262894" cy="71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63 Triángulo isósceles"/>
          <p:cNvSpPr/>
          <p:nvPr/>
        </p:nvSpPr>
        <p:spPr>
          <a:xfrm rot="16200000">
            <a:off x="3149590" y="98883"/>
            <a:ext cx="5616622" cy="6372202"/>
          </a:xfrm>
          <a:prstGeom prst="triangle">
            <a:avLst>
              <a:gd name="adj" fmla="val 45400"/>
            </a:avLst>
          </a:prstGeom>
          <a:solidFill>
            <a:schemeClr val="accent6">
              <a:alpha val="4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6" name="Picture 8"/>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7504" y="1628800"/>
            <a:ext cx="6624737" cy="360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7"/>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876256" y="2964415"/>
            <a:ext cx="2231232" cy="147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91476" y="4307929"/>
            <a:ext cx="1773012" cy="92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24328" y="1962235"/>
            <a:ext cx="1034717" cy="103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p:cNvSpPr/>
          <p:nvPr/>
        </p:nvSpPr>
        <p:spPr>
          <a:xfrm>
            <a:off x="35496" y="5128601"/>
            <a:ext cx="1735860" cy="307777"/>
          </a:xfrm>
          <a:prstGeom prst="rect">
            <a:avLst/>
          </a:prstGeom>
        </p:spPr>
        <p:txBody>
          <a:bodyPr wrap="none">
            <a:spAutoFit/>
          </a:bodyPr>
          <a:lstStyle/>
          <a:p>
            <a:r>
              <a:rPr lang="es-CO" sz="1400" dirty="0" err="1" smtClean="0">
                <a:solidFill>
                  <a:schemeClr val="tx1">
                    <a:lumMod val="50000"/>
                    <a:lumOff val="50000"/>
                  </a:schemeClr>
                </a:solidFill>
              </a:rPr>
              <a:t>Rajabifard</a:t>
            </a:r>
            <a:r>
              <a:rPr lang="es-CO" sz="1400" dirty="0" smtClean="0">
                <a:solidFill>
                  <a:schemeClr val="tx1">
                    <a:lumMod val="50000"/>
                    <a:lumOff val="50000"/>
                  </a:schemeClr>
                </a:solidFill>
              </a:rPr>
              <a:t>, et al 2002</a:t>
            </a:r>
            <a:endParaRPr lang="en-US" sz="1400" dirty="0"/>
          </a:p>
        </p:txBody>
      </p:sp>
      <p:sp>
        <p:nvSpPr>
          <p:cNvPr id="29" name="28 CuadroTexto"/>
          <p:cNvSpPr txBox="1"/>
          <p:nvPr/>
        </p:nvSpPr>
        <p:spPr>
          <a:xfrm>
            <a:off x="683568" y="1702864"/>
            <a:ext cx="1584177" cy="246221"/>
          </a:xfrm>
          <a:prstGeom prst="rect">
            <a:avLst/>
          </a:prstGeom>
          <a:solidFill>
            <a:schemeClr val="bg1"/>
          </a:solidFill>
        </p:spPr>
        <p:txBody>
          <a:bodyPr wrap="square" lIns="0" tIns="0" rIns="0" bIns="0" rtlCol="0">
            <a:spAutoFit/>
          </a:bodyPr>
          <a:lstStyle/>
          <a:p>
            <a:pPr algn="ctr"/>
            <a:r>
              <a:rPr lang="es-CO" sz="1600" b="1" dirty="0" smtClean="0"/>
              <a:t>1ª Generación </a:t>
            </a:r>
            <a:endParaRPr lang="es-CO" sz="1600" b="1" dirty="0"/>
          </a:p>
        </p:txBody>
      </p:sp>
      <p:sp>
        <p:nvSpPr>
          <p:cNvPr id="30" name="29 CuadroTexto"/>
          <p:cNvSpPr txBox="1"/>
          <p:nvPr/>
        </p:nvSpPr>
        <p:spPr>
          <a:xfrm>
            <a:off x="2987823" y="1702864"/>
            <a:ext cx="1584177" cy="246221"/>
          </a:xfrm>
          <a:prstGeom prst="rect">
            <a:avLst/>
          </a:prstGeom>
          <a:solidFill>
            <a:schemeClr val="bg1"/>
          </a:solidFill>
        </p:spPr>
        <p:txBody>
          <a:bodyPr wrap="square" lIns="0" tIns="0" rIns="0" bIns="0" rtlCol="0">
            <a:spAutoFit/>
          </a:bodyPr>
          <a:lstStyle/>
          <a:p>
            <a:pPr algn="ctr"/>
            <a:r>
              <a:rPr lang="es-CO" sz="1600" b="1" dirty="0" smtClean="0"/>
              <a:t>2ª Generación </a:t>
            </a:r>
            <a:endParaRPr lang="es-CO" sz="1600" b="1" dirty="0"/>
          </a:p>
        </p:txBody>
      </p:sp>
      <p:sp>
        <p:nvSpPr>
          <p:cNvPr id="32" name="31 CuadroTexto"/>
          <p:cNvSpPr txBox="1"/>
          <p:nvPr/>
        </p:nvSpPr>
        <p:spPr>
          <a:xfrm>
            <a:off x="179512" y="2258603"/>
            <a:ext cx="839154" cy="307777"/>
          </a:xfrm>
          <a:prstGeom prst="rect">
            <a:avLst/>
          </a:prstGeom>
          <a:solidFill>
            <a:schemeClr val="bg1"/>
          </a:solidFill>
        </p:spPr>
        <p:txBody>
          <a:bodyPr wrap="square" lIns="0" tIns="0" rIns="0" bIns="0" rtlCol="0">
            <a:spAutoFit/>
          </a:bodyPr>
          <a:lstStyle/>
          <a:p>
            <a:pPr algn="ctr"/>
            <a:r>
              <a:rPr lang="es-CO" sz="1000" dirty="0" smtClean="0"/>
              <a:t>Países desarrollados </a:t>
            </a:r>
            <a:endParaRPr lang="es-CO" sz="1000" dirty="0"/>
          </a:p>
        </p:txBody>
      </p:sp>
      <p:sp>
        <p:nvSpPr>
          <p:cNvPr id="33" name="32 CuadroTexto"/>
          <p:cNvSpPr txBox="1"/>
          <p:nvPr/>
        </p:nvSpPr>
        <p:spPr>
          <a:xfrm>
            <a:off x="1068550" y="2258603"/>
            <a:ext cx="839154" cy="307777"/>
          </a:xfrm>
          <a:prstGeom prst="rect">
            <a:avLst/>
          </a:prstGeom>
          <a:solidFill>
            <a:schemeClr val="bg1"/>
          </a:solidFill>
        </p:spPr>
        <p:txBody>
          <a:bodyPr wrap="square" lIns="0" tIns="0" rIns="0" bIns="0" rtlCol="0">
            <a:spAutoFit/>
          </a:bodyPr>
          <a:lstStyle/>
          <a:p>
            <a:pPr algn="ctr"/>
            <a:r>
              <a:rPr lang="es-CO" sz="1000" dirty="0" smtClean="0"/>
              <a:t>Economías emergentes</a:t>
            </a:r>
            <a:endParaRPr lang="es-CO" sz="1000" dirty="0"/>
          </a:p>
        </p:txBody>
      </p:sp>
      <p:sp>
        <p:nvSpPr>
          <p:cNvPr id="34" name="33 CuadroTexto"/>
          <p:cNvSpPr txBox="1"/>
          <p:nvPr/>
        </p:nvSpPr>
        <p:spPr>
          <a:xfrm>
            <a:off x="1860638" y="2257127"/>
            <a:ext cx="839154" cy="307777"/>
          </a:xfrm>
          <a:prstGeom prst="rect">
            <a:avLst/>
          </a:prstGeom>
          <a:solidFill>
            <a:schemeClr val="bg1"/>
          </a:solidFill>
        </p:spPr>
        <p:txBody>
          <a:bodyPr wrap="square" lIns="0" tIns="0" rIns="0" bIns="0" rtlCol="0">
            <a:spAutoFit/>
          </a:bodyPr>
          <a:lstStyle/>
          <a:p>
            <a:pPr algn="ctr"/>
            <a:r>
              <a:rPr lang="es-CO" sz="1000" dirty="0" smtClean="0"/>
              <a:t>Países en desarrollo </a:t>
            </a:r>
            <a:endParaRPr lang="es-CO" sz="1000" dirty="0"/>
          </a:p>
        </p:txBody>
      </p:sp>
      <p:sp>
        <p:nvSpPr>
          <p:cNvPr id="35" name="34 CuadroTexto"/>
          <p:cNvSpPr txBox="1"/>
          <p:nvPr/>
        </p:nvSpPr>
        <p:spPr>
          <a:xfrm>
            <a:off x="2843808" y="2241739"/>
            <a:ext cx="1987312" cy="323165"/>
          </a:xfrm>
          <a:prstGeom prst="rect">
            <a:avLst/>
          </a:prstGeom>
          <a:solidFill>
            <a:schemeClr val="bg1"/>
          </a:solidFill>
        </p:spPr>
        <p:txBody>
          <a:bodyPr wrap="square" lIns="0" tIns="0" rIns="0" bIns="0" rtlCol="0">
            <a:spAutoFit/>
          </a:bodyPr>
          <a:lstStyle/>
          <a:p>
            <a:pPr algn="ctr"/>
            <a:r>
              <a:rPr lang="es-CO" sz="1050" dirty="0"/>
              <a:t>P</a:t>
            </a:r>
            <a:r>
              <a:rPr lang="es-CO" sz="1050" dirty="0" smtClean="0"/>
              <a:t>aíses desarrollados, emergentes y en desarrollo </a:t>
            </a:r>
            <a:endParaRPr lang="es-CO" sz="1050" dirty="0"/>
          </a:p>
        </p:txBody>
      </p:sp>
      <p:sp>
        <p:nvSpPr>
          <p:cNvPr id="38" name="37 CuadroTexto"/>
          <p:cNvSpPr txBox="1"/>
          <p:nvPr/>
        </p:nvSpPr>
        <p:spPr>
          <a:xfrm>
            <a:off x="5004048" y="3245229"/>
            <a:ext cx="792088" cy="215444"/>
          </a:xfrm>
          <a:prstGeom prst="rect">
            <a:avLst/>
          </a:prstGeom>
          <a:solidFill>
            <a:schemeClr val="accent6">
              <a:lumMod val="40000"/>
              <a:lumOff val="60000"/>
            </a:schemeClr>
          </a:solidFill>
          <a:ln>
            <a:noFill/>
          </a:ln>
        </p:spPr>
        <p:txBody>
          <a:bodyPr wrap="square" lIns="0" tIns="0" rIns="0" bIns="0" rtlCol="0">
            <a:spAutoFit/>
          </a:bodyPr>
          <a:lstStyle/>
          <a:p>
            <a:pPr algn="ctr"/>
            <a:r>
              <a:rPr lang="es-CO" sz="1400" b="1" dirty="0" smtClean="0"/>
              <a:t>Futuro</a:t>
            </a:r>
            <a:endParaRPr lang="es-CO" sz="1400" b="1" dirty="0"/>
          </a:p>
        </p:txBody>
      </p:sp>
      <p:sp>
        <p:nvSpPr>
          <p:cNvPr id="39" name="38 CuadroTexto"/>
          <p:cNvSpPr txBox="1"/>
          <p:nvPr/>
        </p:nvSpPr>
        <p:spPr>
          <a:xfrm>
            <a:off x="467544" y="3785265"/>
            <a:ext cx="1440160" cy="507831"/>
          </a:xfrm>
          <a:prstGeom prst="rect">
            <a:avLst/>
          </a:prstGeom>
          <a:solidFill>
            <a:schemeClr val="bg1"/>
          </a:solidFill>
        </p:spPr>
        <p:txBody>
          <a:bodyPr wrap="square" lIns="0" tIns="0" rIns="0" bIns="0" rtlCol="0">
            <a:spAutoFit/>
          </a:bodyPr>
          <a:lstStyle/>
          <a:p>
            <a:pPr algn="ctr"/>
            <a:r>
              <a:rPr lang="es-CO" sz="1100" b="1" dirty="0" smtClean="0"/>
              <a:t>Modelo de IDE basado en productos </a:t>
            </a:r>
          </a:p>
          <a:p>
            <a:pPr algn="ctr"/>
            <a:endParaRPr lang="es-CO" sz="1100" b="1" dirty="0"/>
          </a:p>
        </p:txBody>
      </p:sp>
      <p:sp>
        <p:nvSpPr>
          <p:cNvPr id="40" name="39 CuadroTexto"/>
          <p:cNvSpPr txBox="1"/>
          <p:nvPr/>
        </p:nvSpPr>
        <p:spPr>
          <a:xfrm>
            <a:off x="3419872" y="3810526"/>
            <a:ext cx="1368152" cy="338554"/>
          </a:xfrm>
          <a:prstGeom prst="rect">
            <a:avLst/>
          </a:prstGeom>
          <a:solidFill>
            <a:schemeClr val="bg1"/>
          </a:solidFill>
        </p:spPr>
        <p:txBody>
          <a:bodyPr wrap="square" lIns="0" tIns="0" rIns="0" bIns="0" rtlCol="0">
            <a:spAutoFit/>
          </a:bodyPr>
          <a:lstStyle/>
          <a:p>
            <a:pPr algn="ctr"/>
            <a:r>
              <a:rPr lang="es-CO" sz="1100" b="1" dirty="0" smtClean="0"/>
              <a:t>Modelo de IDE basado en procesos</a:t>
            </a:r>
            <a:endParaRPr lang="es-CO" sz="1100" b="1" dirty="0"/>
          </a:p>
        </p:txBody>
      </p:sp>
      <p:sp>
        <p:nvSpPr>
          <p:cNvPr id="41" name="40 CuadroTexto"/>
          <p:cNvSpPr txBox="1"/>
          <p:nvPr/>
        </p:nvSpPr>
        <p:spPr>
          <a:xfrm>
            <a:off x="467544" y="4221088"/>
            <a:ext cx="1949435" cy="798644"/>
          </a:xfrm>
          <a:prstGeom prst="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lIns="72000" tIns="144000" rIns="72000" bIns="144000" rtlCol="0">
            <a:spAutoFit/>
          </a:bodyPr>
          <a:lstStyle/>
          <a:p>
            <a:pPr algn="ctr"/>
            <a:r>
              <a:rPr lang="es-CO" sz="1100" dirty="0" smtClean="0">
                <a:effectLst>
                  <a:outerShdw blurRad="38100" dist="38100" dir="2700000" algn="tl">
                    <a:srgbClr val="000000">
                      <a:alpha val="43137"/>
                    </a:srgbClr>
                  </a:outerShdw>
                </a:effectLst>
              </a:rPr>
              <a:t>Foco en los Datos </a:t>
            </a:r>
          </a:p>
          <a:p>
            <a:pPr algn="ctr"/>
            <a:r>
              <a:rPr lang="es-CO" sz="1100" dirty="0" smtClean="0"/>
              <a:t>Influencia de gobierno nacional/federal</a:t>
            </a:r>
          </a:p>
        </p:txBody>
      </p:sp>
      <p:sp>
        <p:nvSpPr>
          <p:cNvPr id="42" name="41 CuadroTexto"/>
          <p:cNvSpPr txBox="1"/>
          <p:nvPr/>
        </p:nvSpPr>
        <p:spPr>
          <a:xfrm>
            <a:off x="2911305" y="4221088"/>
            <a:ext cx="1876719" cy="798644"/>
          </a:xfrm>
          <a:prstGeom prst="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lIns="72000" tIns="144000" rIns="72000" bIns="144000" rtlCol="0">
            <a:spAutoFit/>
          </a:bodyPr>
          <a:lstStyle/>
          <a:p>
            <a:pPr algn="ctr"/>
            <a:r>
              <a:rPr lang="es-CO" sz="1100" dirty="0" smtClean="0">
                <a:effectLst>
                  <a:outerShdw blurRad="38100" dist="38100" dir="2700000" algn="tl">
                    <a:srgbClr val="000000">
                      <a:alpha val="43137"/>
                    </a:srgbClr>
                  </a:outerShdw>
                </a:effectLst>
              </a:rPr>
              <a:t>Foco en procesos     </a:t>
            </a:r>
            <a:r>
              <a:rPr lang="es-CO" sz="1100" dirty="0" smtClean="0"/>
              <a:t>Gobierno nacional, sub-nacional y sector privado </a:t>
            </a:r>
          </a:p>
        </p:txBody>
      </p:sp>
      <p:sp>
        <p:nvSpPr>
          <p:cNvPr id="43" name="42 CuadroTexto"/>
          <p:cNvSpPr txBox="1"/>
          <p:nvPr/>
        </p:nvSpPr>
        <p:spPr>
          <a:xfrm>
            <a:off x="4908079" y="4149080"/>
            <a:ext cx="1752153" cy="919089"/>
          </a:xfrm>
          <a:prstGeom prst="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lIns="72000" tIns="36000" rIns="72000" bIns="36000" rtlCol="0">
            <a:spAutoFit/>
          </a:bodyPr>
          <a:lstStyle/>
          <a:p>
            <a:pPr algn="ctr"/>
            <a:r>
              <a:rPr lang="es-CO" sz="1100" dirty="0" smtClean="0">
                <a:effectLst>
                  <a:outerShdw blurRad="38100" dist="38100" dir="2700000" algn="tl">
                    <a:srgbClr val="000000">
                      <a:alpha val="43137"/>
                    </a:srgbClr>
                  </a:outerShdw>
                </a:effectLst>
              </a:rPr>
              <a:t>Foco en estrategias </a:t>
            </a:r>
            <a:r>
              <a:rPr lang="es-CO" sz="1100" dirty="0" smtClean="0"/>
              <a:t>nacionales -Gobierno sub-nacional e influencia del sector privado </a:t>
            </a:r>
          </a:p>
        </p:txBody>
      </p:sp>
      <p:sp>
        <p:nvSpPr>
          <p:cNvPr id="44" name="43 CuadroTexto"/>
          <p:cNvSpPr txBox="1"/>
          <p:nvPr/>
        </p:nvSpPr>
        <p:spPr>
          <a:xfrm>
            <a:off x="1956655" y="1310731"/>
            <a:ext cx="2615345" cy="276999"/>
          </a:xfrm>
          <a:prstGeom prst="rect">
            <a:avLst/>
          </a:prstGeom>
          <a:solidFill>
            <a:schemeClr val="bg1"/>
          </a:solidFill>
        </p:spPr>
        <p:txBody>
          <a:bodyPr wrap="square" lIns="0" tIns="0" rIns="0" bIns="0" rtlCol="0">
            <a:spAutoFit/>
          </a:bodyPr>
          <a:lstStyle/>
          <a:p>
            <a:pPr algn="ctr"/>
            <a:r>
              <a:rPr lang="es-CO" b="1" dirty="0" smtClean="0"/>
              <a:t>Desarrollo de las IDE</a:t>
            </a:r>
            <a:endParaRPr lang="es-CO" b="1" dirty="0"/>
          </a:p>
        </p:txBody>
      </p:sp>
      <p:pic>
        <p:nvPicPr>
          <p:cNvPr id="66" name="Shape 27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923928" y="5229200"/>
            <a:ext cx="547455" cy="975566"/>
          </a:xfrm>
          <a:prstGeom prst="rect">
            <a:avLst/>
          </a:prstGeom>
          <a:noFill/>
          <a:ln>
            <a:noFill/>
          </a:ln>
        </p:spPr>
      </p:pic>
      <p:pic>
        <p:nvPicPr>
          <p:cNvPr id="67" name="Shape 27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130781" y="5301206"/>
            <a:ext cx="449331" cy="792089"/>
          </a:xfrm>
          <a:prstGeom prst="rect">
            <a:avLst/>
          </a:prstGeom>
          <a:noFill/>
          <a:ln>
            <a:noFill/>
          </a:ln>
        </p:spPr>
      </p:pic>
      <p:pic>
        <p:nvPicPr>
          <p:cNvPr id="68" name="Shape 275"/>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451083" y="5293152"/>
            <a:ext cx="968789" cy="845676"/>
          </a:xfrm>
          <a:prstGeom prst="rect">
            <a:avLst/>
          </a:prstGeom>
          <a:noFill/>
          <a:ln>
            <a:noFill/>
          </a:ln>
        </p:spPr>
      </p:pic>
      <p:sp>
        <p:nvSpPr>
          <p:cNvPr id="69" name="68 Rectángulo"/>
          <p:cNvSpPr/>
          <p:nvPr/>
        </p:nvSpPr>
        <p:spPr>
          <a:xfrm rot="17692252">
            <a:off x="6701181" y="5581828"/>
            <a:ext cx="694364" cy="25114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1" name="70 Flecha izquierda"/>
          <p:cNvSpPr/>
          <p:nvPr/>
        </p:nvSpPr>
        <p:spPr>
          <a:xfrm>
            <a:off x="6156176" y="5661249"/>
            <a:ext cx="868937" cy="504055"/>
          </a:xfrm>
          <a:prstGeom prst="leftArrow">
            <a:avLst>
              <a:gd name="adj1" fmla="val 61338"/>
              <a:gd name="adj2"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CuadroTexto"/>
          <p:cNvSpPr txBox="1"/>
          <p:nvPr/>
        </p:nvSpPr>
        <p:spPr>
          <a:xfrm>
            <a:off x="2051720" y="6144698"/>
            <a:ext cx="4032448" cy="369332"/>
          </a:xfrm>
          <a:prstGeom prst="rect">
            <a:avLst/>
          </a:prstGeom>
          <a:noFill/>
        </p:spPr>
        <p:txBody>
          <a:bodyPr wrap="square" rtlCol="0">
            <a:spAutoFit/>
          </a:bodyPr>
          <a:lstStyle/>
          <a:p>
            <a:pPr algn="ctr"/>
            <a:r>
              <a:rPr lang="es-CO" b="1" dirty="0" smtClean="0">
                <a:solidFill>
                  <a:schemeClr val="accent5">
                    <a:lumMod val="75000"/>
                  </a:schemeClr>
                </a:solidFill>
              </a:rPr>
              <a:t>Nuevas tendencias IDE</a:t>
            </a:r>
            <a:endParaRPr lang="es-CO" b="1" dirty="0">
              <a:solidFill>
                <a:schemeClr val="accent5">
                  <a:lumMod val="75000"/>
                </a:schemeClr>
              </a:solidFill>
            </a:endParaRPr>
          </a:p>
        </p:txBody>
      </p:sp>
      <p:sp>
        <p:nvSpPr>
          <p:cNvPr id="37" name="1 Título"/>
          <p:cNvSpPr>
            <a:spLocks noGrp="1"/>
          </p:cNvSpPr>
          <p:nvPr>
            <p:ph type="title"/>
          </p:nvPr>
        </p:nvSpPr>
        <p:spPr>
          <a:xfrm>
            <a:off x="0" y="44624"/>
            <a:ext cx="9144000" cy="562074"/>
          </a:xfrm>
        </p:spPr>
        <p:txBody>
          <a:bodyPr/>
          <a:lstStyle/>
          <a:p>
            <a:pPr algn="l"/>
            <a:r>
              <a:rPr lang="es-CO" dirty="0" smtClean="0"/>
              <a:t>Contexto del proyecto</a:t>
            </a:r>
            <a:endParaRPr lang="es-CO" dirty="0"/>
          </a:p>
        </p:txBody>
      </p:sp>
      <p:sp>
        <p:nvSpPr>
          <p:cNvPr id="45" name="44 CuadroTexto"/>
          <p:cNvSpPr txBox="1"/>
          <p:nvPr/>
        </p:nvSpPr>
        <p:spPr>
          <a:xfrm>
            <a:off x="4932040" y="2082104"/>
            <a:ext cx="1649734" cy="914848"/>
          </a:xfrm>
          <a:prstGeom prst="rect">
            <a:avLst/>
          </a:prstGeom>
          <a:solidFill>
            <a:schemeClr val="bg1"/>
          </a:solidFill>
        </p:spPr>
        <p:txBody>
          <a:bodyPr wrap="square" lIns="0" tIns="144000" rIns="0" bIns="0" rtlCol="0">
            <a:spAutoFit/>
          </a:bodyPr>
          <a:lstStyle/>
          <a:p>
            <a:pPr algn="ctr"/>
            <a:r>
              <a:rPr lang="es-CO" sz="1000" dirty="0" smtClean="0"/>
              <a:t>Entorno </a:t>
            </a:r>
            <a:r>
              <a:rPr lang="es-CO" sz="1000" dirty="0"/>
              <a:t>virtual en apoyo a una sociedad espacialmente habilitada como parte de una estrategia de </a:t>
            </a:r>
            <a:r>
              <a:rPr lang="es-CO" sz="1000" dirty="0" smtClean="0"/>
              <a:t>E-gobierno</a:t>
            </a:r>
          </a:p>
        </p:txBody>
      </p:sp>
      <p:sp>
        <p:nvSpPr>
          <p:cNvPr id="31" name="30 CuadroTexto"/>
          <p:cNvSpPr txBox="1"/>
          <p:nvPr/>
        </p:nvSpPr>
        <p:spPr>
          <a:xfrm>
            <a:off x="4932039" y="1701969"/>
            <a:ext cx="1584177" cy="430887"/>
          </a:xfrm>
          <a:prstGeom prst="rect">
            <a:avLst/>
          </a:prstGeom>
          <a:solidFill>
            <a:schemeClr val="bg1"/>
          </a:solidFill>
        </p:spPr>
        <p:txBody>
          <a:bodyPr wrap="square" lIns="0" tIns="0" rIns="0" bIns="0" rtlCol="0">
            <a:spAutoFit/>
          </a:bodyPr>
          <a:lstStyle/>
          <a:p>
            <a:pPr algn="ctr"/>
            <a:r>
              <a:rPr lang="es-CO" sz="1400" b="1" dirty="0" smtClean="0"/>
              <a:t>Hacia la siguiente generación </a:t>
            </a:r>
            <a:endParaRPr lang="es-CO" sz="1400" b="1" dirty="0"/>
          </a:p>
        </p:txBody>
      </p:sp>
      <p:sp>
        <p:nvSpPr>
          <p:cNvPr id="49" name="48 Rectángulo"/>
          <p:cNvSpPr/>
          <p:nvPr/>
        </p:nvSpPr>
        <p:spPr>
          <a:xfrm>
            <a:off x="4831120" y="1648545"/>
            <a:ext cx="1858025" cy="3480056"/>
          </a:xfrm>
          <a:prstGeom prst="rect">
            <a:avLst/>
          </a:prstGeom>
          <a:solidFill>
            <a:schemeClr val="accent6">
              <a:alpha val="42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8427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circle(out)">
                                      <p:cBhvr>
                                        <p:cTn id="7" dur="2000"/>
                                        <p:tgtEl>
                                          <p:spTgt spid="49"/>
                                        </p:tgtEl>
                                      </p:cBhvr>
                                    </p:animEffect>
                                  </p:childTnLst>
                                </p:cTn>
                              </p:par>
                              <p:par>
                                <p:cTn id="8" presetID="6" presetClass="entr" presetSubtype="16" fill="hold" grpId="0" nodeType="withEffect">
                                  <p:stCondLst>
                                    <p:cond delay="500"/>
                                  </p:stCondLst>
                                  <p:childTnLst>
                                    <p:set>
                                      <p:cBhvr>
                                        <p:cTn id="9" dur="1" fill="hold">
                                          <p:stCondLst>
                                            <p:cond delay="0"/>
                                          </p:stCondLst>
                                        </p:cTn>
                                        <p:tgtEl>
                                          <p:spTgt spid="64"/>
                                        </p:tgtEl>
                                        <p:attrNameLst>
                                          <p:attrName>style.visibility</p:attrName>
                                        </p:attrNameLst>
                                      </p:cBhvr>
                                      <p:to>
                                        <p:strVal val="visible"/>
                                      </p:to>
                                    </p:set>
                                    <p:animEffect transition="in" filter="circle(in)">
                                      <p:cBhvr>
                                        <p:cTn id="10" dur="2000"/>
                                        <p:tgtEl>
                                          <p:spTgt spid="64"/>
                                        </p:tgtEl>
                                      </p:cBhvr>
                                    </p:animEffect>
                                  </p:childTnLst>
                                </p:cTn>
                              </p:par>
                              <p:par>
                                <p:cTn id="11" presetID="6" presetClass="entr" presetSubtype="16"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circle(in)">
                                      <p:cBhvr>
                                        <p:cTn id="13" dur="2000"/>
                                        <p:tgtEl>
                                          <p:spTgt spid="48"/>
                                        </p:tgtEl>
                                      </p:cBhvr>
                                    </p:animEffect>
                                  </p:childTnLst>
                                </p:cTn>
                              </p:par>
                              <p:par>
                                <p:cTn id="14" presetID="6" presetClass="entr" presetSubtype="16"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circle(in)">
                                      <p:cBhvr>
                                        <p:cTn id="16" dur="2000"/>
                                        <p:tgtEl>
                                          <p:spTgt spid="25"/>
                                        </p:tgtEl>
                                      </p:cBhvr>
                                    </p:animEffect>
                                  </p:childTnLst>
                                </p:cTn>
                              </p:par>
                              <p:par>
                                <p:cTn id="17" presetID="6" presetClass="entr" presetSubtype="16"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circle(in)">
                                      <p:cBhvr>
                                        <p:cTn id="19" dur="2000"/>
                                        <p:tgtEl>
                                          <p:spTgt spid="27"/>
                                        </p:tgtEl>
                                      </p:cBhvr>
                                    </p:animEffect>
                                  </p:childTnLst>
                                </p:cTn>
                              </p:par>
                              <p:par>
                                <p:cTn id="20" presetID="6" presetClass="entr" presetSubtype="16"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right)">
                                      <p:cBhvr>
                                        <p:cTn id="27" dur="500"/>
                                        <p:tgtEl>
                                          <p:spTgt spid="71"/>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wipe(right)">
                                      <p:cBhvr>
                                        <p:cTn id="30" dur="500"/>
                                        <p:tgtEl>
                                          <p:spTgt spid="69"/>
                                        </p:tgtEl>
                                      </p:cBhvr>
                                    </p:animEffect>
                                  </p:childTnLst>
                                </p:cTn>
                              </p:par>
                              <p:par>
                                <p:cTn id="31" presetID="22" presetClass="entr" presetSubtype="2"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right)">
                                      <p:cBhvr>
                                        <p:cTn id="33" dur="500"/>
                                        <p:tgtEl>
                                          <p:spTgt spid="67"/>
                                        </p:tgtEl>
                                      </p:cBhvr>
                                    </p:animEffect>
                                  </p:childTnLst>
                                </p:cTn>
                              </p:par>
                              <p:par>
                                <p:cTn id="34" presetID="22" presetClass="entr" presetSubtype="2" fill="hold"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wipe(right)">
                                      <p:cBhvr>
                                        <p:cTn id="36" dur="500"/>
                                        <p:tgtEl>
                                          <p:spTgt spid="66"/>
                                        </p:tgtEl>
                                      </p:cBhvr>
                                    </p:animEffect>
                                  </p:childTnLst>
                                </p:cTn>
                              </p:par>
                              <p:par>
                                <p:cTn id="37" presetID="22" presetClass="entr" presetSubtype="2"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right)">
                                      <p:cBhvr>
                                        <p:cTn id="39" dur="500"/>
                                        <p:tgtEl>
                                          <p:spTgt spid="6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right)">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9" grpId="0" animBg="1"/>
      <p:bldP spid="71" grpId="0" animBg="1"/>
      <p:bldP spid="2" grpId="0"/>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4"/>
          <p:cNvSpPr txBox="1">
            <a:spLocks noChangeArrowheads="1"/>
          </p:cNvSpPr>
          <p:nvPr/>
        </p:nvSpPr>
        <p:spPr bwMode="auto">
          <a:xfrm>
            <a:off x="467990" y="2204963"/>
            <a:ext cx="453605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342900" indent="-342900" eaLnBrk="0" hangingPunct="0">
              <a:defRPr>
                <a:solidFill>
                  <a:schemeClr val="bg1"/>
                </a:solidFill>
                <a:latin typeface="Arial" charset="0"/>
              </a:defRPr>
            </a:lvl1pPr>
            <a:lvl2pPr eaLnBrk="0" hangingPunct="0">
              <a:defRPr>
                <a:solidFill>
                  <a:schemeClr val="bg1"/>
                </a:solidFill>
                <a:latin typeface="Arial" charset="0"/>
              </a:defRPr>
            </a:lvl2pPr>
            <a:lvl3pPr eaLnBrk="0" hangingPunct="0">
              <a:defRPr>
                <a:solidFill>
                  <a:schemeClr val="bg1"/>
                </a:solidFill>
                <a:latin typeface="Arial" charset="0"/>
              </a:defRPr>
            </a:lvl3pPr>
            <a:lvl4pPr eaLnBrk="0" hangingPunct="0">
              <a:defRPr>
                <a:solidFill>
                  <a:schemeClr val="bg1"/>
                </a:solidFill>
                <a:latin typeface="Arial" charset="0"/>
              </a:defRPr>
            </a:lvl4pPr>
            <a:lvl5pPr eaLnBrk="0" hangingPunct="0">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defRPr>
            </a:lvl9pPr>
          </a:lstStyle>
          <a:p>
            <a:pPr lvl="1" eaLnBrk="1" hangingPunct="1">
              <a:buClr>
                <a:srgbClr val="F2F2F2"/>
              </a:buClr>
              <a:buSzPct val="25000"/>
              <a:buFont typeface="Arial" charset="0"/>
              <a:buChar char="•"/>
            </a:pPr>
            <a:r>
              <a:rPr lang="es-ES" sz="1700" dirty="0" smtClean="0">
                <a:solidFill>
                  <a:schemeClr val="tx1"/>
                </a:solidFill>
                <a:latin typeface="Cambria" pitchFamily="18" charset="0"/>
                <a:ea typeface="Cambria" pitchFamily="18" charset="0"/>
                <a:cs typeface="Cambria" pitchFamily="18" charset="0"/>
                <a:sym typeface="Cambria" pitchFamily="18" charset="0"/>
              </a:rPr>
              <a:t>Acceso </a:t>
            </a:r>
            <a:r>
              <a:rPr lang="es-ES" sz="1700" dirty="0">
                <a:solidFill>
                  <a:schemeClr val="tx1"/>
                </a:solidFill>
                <a:latin typeface="Cambria" pitchFamily="18" charset="0"/>
                <a:ea typeface="Cambria" pitchFamily="18" charset="0"/>
                <a:cs typeface="Cambria" pitchFamily="18" charset="0"/>
                <a:sym typeface="Cambria" pitchFamily="18" charset="0"/>
              </a:rPr>
              <a:t>ubicuo a </a:t>
            </a:r>
            <a:r>
              <a:rPr lang="es-ES" sz="1700" dirty="0" err="1">
                <a:solidFill>
                  <a:schemeClr val="tx1"/>
                </a:solidFill>
                <a:latin typeface="Cambria" pitchFamily="18" charset="0"/>
                <a:ea typeface="Cambria" pitchFamily="18" charset="0"/>
                <a:cs typeface="Cambria" pitchFamily="18" charset="0"/>
                <a:sym typeface="Cambria" pitchFamily="18" charset="0"/>
              </a:rPr>
              <a:t>geoinformación</a:t>
            </a:r>
            <a:endParaRPr lang="es-ES" sz="1700" dirty="0">
              <a:solidFill>
                <a:schemeClr val="tx1"/>
              </a:solidFill>
              <a:latin typeface="Cambria" pitchFamily="18" charset="0"/>
              <a:ea typeface="Cambria" pitchFamily="18" charset="0"/>
              <a:cs typeface="Cambria" pitchFamily="18" charset="0"/>
              <a:sym typeface="Cambria" pitchFamily="18" charset="0"/>
            </a:endParaRPr>
          </a:p>
          <a:p>
            <a:pPr lvl="1" eaLnBrk="1" hangingPunct="1">
              <a:buClr>
                <a:srgbClr val="F2F2F2"/>
              </a:buClr>
              <a:buSzPct val="25000"/>
              <a:buFont typeface="Arial" charset="0"/>
              <a:buChar char="•"/>
            </a:pPr>
            <a:r>
              <a:rPr lang="es-ES" sz="1700" dirty="0" smtClean="0">
                <a:solidFill>
                  <a:schemeClr val="tx1"/>
                </a:solidFill>
                <a:latin typeface="Cambria" pitchFamily="18" charset="0"/>
                <a:ea typeface="Cambria" pitchFamily="18" charset="0"/>
                <a:cs typeface="Cambria" pitchFamily="18" charset="0"/>
                <a:sym typeface="Cambria" pitchFamily="18" charset="0"/>
              </a:rPr>
              <a:t>Movilidad </a:t>
            </a:r>
            <a:r>
              <a:rPr lang="es-ES" sz="1700" dirty="0">
                <a:solidFill>
                  <a:schemeClr val="tx1"/>
                </a:solidFill>
                <a:latin typeface="Cambria" pitchFamily="18" charset="0"/>
                <a:ea typeface="Cambria" pitchFamily="18" charset="0"/>
                <a:cs typeface="Cambria" pitchFamily="18" charset="0"/>
                <a:sym typeface="Cambria" pitchFamily="18" charset="0"/>
              </a:rPr>
              <a:t>de usuarios </a:t>
            </a:r>
          </a:p>
          <a:p>
            <a:pPr lvl="1" eaLnBrk="1" hangingPunct="1">
              <a:buClr>
                <a:srgbClr val="F2F2F2"/>
              </a:buClr>
              <a:buSzPct val="25000"/>
              <a:buFont typeface="Arial" charset="0"/>
              <a:buChar char="•"/>
            </a:pPr>
            <a:r>
              <a:rPr lang="es-ES" sz="1700" dirty="0" smtClean="0">
                <a:solidFill>
                  <a:schemeClr val="tx1"/>
                </a:solidFill>
                <a:latin typeface="Cambria" pitchFamily="18" charset="0"/>
                <a:ea typeface="Cambria" pitchFamily="18" charset="0"/>
                <a:cs typeface="Cambria" pitchFamily="18" charset="0"/>
                <a:sym typeface="Cambria" pitchFamily="18" charset="0"/>
              </a:rPr>
              <a:t>Navegación </a:t>
            </a:r>
            <a:r>
              <a:rPr lang="es-ES" sz="1700" dirty="0">
                <a:solidFill>
                  <a:schemeClr val="tx1"/>
                </a:solidFill>
                <a:latin typeface="Cambria" pitchFamily="18" charset="0"/>
                <a:ea typeface="Cambria" pitchFamily="18" charset="0"/>
                <a:cs typeface="Cambria" pitchFamily="18" charset="0"/>
                <a:sym typeface="Cambria" pitchFamily="18" charset="0"/>
              </a:rPr>
              <a:t>táctil de mapas</a:t>
            </a:r>
          </a:p>
          <a:p>
            <a:pPr lvl="1" eaLnBrk="1" hangingPunct="1">
              <a:buClr>
                <a:srgbClr val="F2F2F2"/>
              </a:buClr>
              <a:buSzPct val="25000"/>
              <a:buFont typeface="Arial" charset="0"/>
              <a:buChar char="•"/>
            </a:pPr>
            <a:r>
              <a:rPr lang="es-ES" sz="1700" dirty="0" smtClean="0">
                <a:solidFill>
                  <a:schemeClr val="tx1"/>
                </a:solidFill>
                <a:latin typeface="Cambria" pitchFamily="18" charset="0"/>
                <a:ea typeface="Cambria" pitchFamily="18" charset="0"/>
                <a:cs typeface="Cambria" pitchFamily="18" charset="0"/>
                <a:sym typeface="Cambria" pitchFamily="18" charset="0"/>
              </a:rPr>
              <a:t>Interacción </a:t>
            </a:r>
            <a:r>
              <a:rPr lang="es-ES" sz="1700" dirty="0">
                <a:solidFill>
                  <a:schemeClr val="tx1"/>
                </a:solidFill>
                <a:latin typeface="Cambria" pitchFamily="18" charset="0"/>
                <a:ea typeface="Cambria" pitchFamily="18" charset="0"/>
                <a:cs typeface="Cambria" pitchFamily="18" charset="0"/>
                <a:sym typeface="Cambria" pitchFamily="18" charset="0"/>
              </a:rPr>
              <a:t>con </a:t>
            </a:r>
            <a:r>
              <a:rPr lang="es-ES" sz="1700" dirty="0" smtClean="0">
                <a:solidFill>
                  <a:schemeClr val="tx1"/>
                </a:solidFill>
                <a:latin typeface="Cambria" pitchFamily="18" charset="0"/>
                <a:ea typeface="Cambria" pitchFamily="18" charset="0"/>
                <a:cs typeface="Cambria" pitchFamily="18" charset="0"/>
                <a:sym typeface="Cambria" pitchFamily="18" charset="0"/>
              </a:rPr>
              <a:t>entorno vía sensores</a:t>
            </a:r>
            <a:endParaRPr lang="es-ES" sz="1700" dirty="0">
              <a:solidFill>
                <a:schemeClr val="tx1"/>
              </a:solidFill>
              <a:latin typeface="Cambria" pitchFamily="18" charset="0"/>
              <a:ea typeface="Cambria" pitchFamily="18" charset="0"/>
              <a:cs typeface="Cambria" pitchFamily="18" charset="0"/>
              <a:sym typeface="Cambria" pitchFamily="18" charset="0"/>
            </a:endParaRPr>
          </a:p>
          <a:p>
            <a:pPr lvl="1" eaLnBrk="1" hangingPunct="1">
              <a:buClr>
                <a:srgbClr val="F2F2F2"/>
              </a:buClr>
              <a:buSzPct val="25000"/>
              <a:buFont typeface="Arial" charset="0"/>
              <a:buChar char="•"/>
            </a:pPr>
            <a:r>
              <a:rPr lang="es-ES" sz="1700" dirty="0" smtClean="0">
                <a:solidFill>
                  <a:schemeClr val="tx1"/>
                </a:solidFill>
                <a:latin typeface="Cambria" pitchFamily="18" charset="0"/>
                <a:ea typeface="Cambria" pitchFamily="18" charset="0"/>
                <a:cs typeface="Cambria" pitchFamily="18" charset="0"/>
                <a:sym typeface="Cambria" pitchFamily="18" charset="0"/>
              </a:rPr>
              <a:t>Reporte </a:t>
            </a:r>
            <a:r>
              <a:rPr lang="es-ES" sz="1700" dirty="0">
                <a:solidFill>
                  <a:schemeClr val="tx1"/>
                </a:solidFill>
                <a:latin typeface="Cambria" pitchFamily="18" charset="0"/>
                <a:ea typeface="Cambria" pitchFamily="18" charset="0"/>
                <a:cs typeface="Cambria" pitchFamily="18" charset="0"/>
                <a:sym typeface="Cambria" pitchFamily="18" charset="0"/>
              </a:rPr>
              <a:t>de eventos </a:t>
            </a:r>
            <a:r>
              <a:rPr lang="es-ES" sz="1700" dirty="0" smtClean="0">
                <a:solidFill>
                  <a:schemeClr val="tx1"/>
                </a:solidFill>
                <a:latin typeface="Cambria" pitchFamily="18" charset="0"/>
                <a:ea typeface="Cambria" pitchFamily="18" charset="0"/>
                <a:cs typeface="Cambria" pitchFamily="18" charset="0"/>
                <a:sym typeface="Cambria" pitchFamily="18" charset="0"/>
              </a:rPr>
              <a:t>en </a:t>
            </a:r>
            <a:r>
              <a:rPr lang="es-ES" sz="1700" dirty="0">
                <a:solidFill>
                  <a:schemeClr val="tx1"/>
                </a:solidFill>
                <a:latin typeface="Cambria" pitchFamily="18" charset="0"/>
                <a:ea typeface="Cambria" pitchFamily="18" charset="0"/>
                <a:cs typeface="Cambria" pitchFamily="18" charset="0"/>
                <a:sym typeface="Cambria" pitchFamily="18" charset="0"/>
              </a:rPr>
              <a:t>tiempo real </a:t>
            </a:r>
            <a:endParaRPr lang="es-CO" sz="1700" dirty="0">
              <a:solidFill>
                <a:schemeClr val="tx1"/>
              </a:solidFill>
              <a:latin typeface="Cambria" pitchFamily="18" charset="0"/>
              <a:ea typeface="Cambria" pitchFamily="18" charset="0"/>
              <a:cs typeface="Cambria" pitchFamily="18" charset="0"/>
              <a:sym typeface="Cambria" pitchFamily="18" charset="0"/>
            </a:endParaRPr>
          </a:p>
        </p:txBody>
      </p:sp>
      <p:pic>
        <p:nvPicPr>
          <p:cNvPr id="5" name="Shape 303"/>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2316486"/>
            <a:ext cx="7397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hape 323"/>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9010" y="4293096"/>
            <a:ext cx="647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 Rectángulo"/>
          <p:cNvSpPr>
            <a:spLocks noChangeArrowheads="1"/>
          </p:cNvSpPr>
          <p:nvPr/>
        </p:nvSpPr>
        <p:spPr bwMode="auto">
          <a:xfrm>
            <a:off x="5292080" y="4480421"/>
            <a:ext cx="27368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FFFFFF"/>
              </a:buClr>
              <a:buSzPct val="25000"/>
            </a:pPr>
            <a:r>
              <a:rPr lang="es-ES" sz="1700" dirty="0">
                <a:solidFill>
                  <a:schemeClr val="tx1"/>
                </a:solidFill>
                <a:latin typeface="Cambria" pitchFamily="18" charset="0"/>
                <a:ea typeface="Cambria" pitchFamily="18" charset="0"/>
                <a:cs typeface="Cambria" pitchFamily="18" charset="0"/>
                <a:sym typeface="Cambria" pitchFamily="18" charset="0"/>
              </a:rPr>
              <a:t>Monitoreo participativo</a:t>
            </a:r>
          </a:p>
          <a:p>
            <a:pPr algn="ctr">
              <a:buClr>
                <a:srgbClr val="FFFFFF"/>
              </a:buClr>
              <a:buSzPct val="25000"/>
            </a:pPr>
            <a:r>
              <a:rPr lang="es-ES" sz="1700" dirty="0">
                <a:solidFill>
                  <a:schemeClr val="tx1"/>
                </a:solidFill>
                <a:latin typeface="Cambria" pitchFamily="18" charset="0"/>
                <a:ea typeface="Cambria" pitchFamily="18" charset="0"/>
                <a:cs typeface="Cambria" pitchFamily="18" charset="0"/>
                <a:sym typeface="Cambria" pitchFamily="18" charset="0"/>
              </a:rPr>
              <a:t>Ciencia ciudadana</a:t>
            </a:r>
          </a:p>
          <a:p>
            <a:pPr algn="ctr">
              <a:buClr>
                <a:srgbClr val="FFFFFF"/>
              </a:buClr>
              <a:buSzPct val="25000"/>
            </a:pPr>
            <a:r>
              <a:rPr lang="es-ES" sz="1700" dirty="0" err="1" smtClean="0">
                <a:solidFill>
                  <a:schemeClr val="tx1"/>
                </a:solidFill>
                <a:latin typeface="Cambria" pitchFamily="18" charset="0"/>
                <a:ea typeface="Cambria" pitchFamily="18" charset="0"/>
                <a:cs typeface="Cambria" pitchFamily="18" charset="0"/>
                <a:sym typeface="Cambria" pitchFamily="18" charset="0"/>
              </a:rPr>
              <a:t>GeoWeb</a:t>
            </a:r>
            <a:r>
              <a:rPr lang="es-ES" sz="1700" dirty="0" smtClean="0">
                <a:solidFill>
                  <a:schemeClr val="tx1"/>
                </a:solidFill>
                <a:latin typeface="Cambria" pitchFamily="18" charset="0"/>
                <a:ea typeface="Cambria" pitchFamily="18" charset="0"/>
                <a:cs typeface="Cambria" pitchFamily="18" charset="0"/>
                <a:sym typeface="Cambria" pitchFamily="18" charset="0"/>
              </a:rPr>
              <a:t> </a:t>
            </a:r>
            <a:r>
              <a:rPr lang="es-ES" sz="1700" dirty="0">
                <a:solidFill>
                  <a:schemeClr val="tx1"/>
                </a:solidFill>
                <a:latin typeface="Cambria" pitchFamily="18" charset="0"/>
                <a:ea typeface="Cambria" pitchFamily="18" charset="0"/>
                <a:cs typeface="Cambria" pitchFamily="18" charset="0"/>
                <a:sym typeface="Cambria" pitchFamily="18" charset="0"/>
              </a:rPr>
              <a:t>2.0</a:t>
            </a:r>
          </a:p>
          <a:p>
            <a:pPr algn="ctr">
              <a:buClr>
                <a:srgbClr val="FFFFFF"/>
              </a:buClr>
              <a:buSzPct val="25000"/>
            </a:pPr>
            <a:r>
              <a:rPr lang="es-ES" sz="1700" dirty="0">
                <a:solidFill>
                  <a:schemeClr val="tx1"/>
                </a:solidFill>
                <a:latin typeface="Cambria" pitchFamily="18" charset="0"/>
                <a:ea typeface="Cambria" pitchFamily="18" charset="0"/>
                <a:cs typeface="Cambria" pitchFamily="18" charset="0"/>
                <a:sym typeface="Cambria" pitchFamily="18" charset="0"/>
              </a:rPr>
              <a:t>Ciudadanos =“sensores” </a:t>
            </a:r>
            <a:endParaRPr lang="es-CO" sz="1700" dirty="0">
              <a:solidFill>
                <a:schemeClr val="tx1"/>
              </a:solidFill>
              <a:latin typeface="Cambria" pitchFamily="18" charset="0"/>
            </a:endParaRPr>
          </a:p>
        </p:txBody>
      </p:sp>
      <p:sp>
        <p:nvSpPr>
          <p:cNvPr id="8" name="6 Rectángulo"/>
          <p:cNvSpPr>
            <a:spLocks noChangeArrowheads="1"/>
          </p:cNvSpPr>
          <p:nvPr/>
        </p:nvSpPr>
        <p:spPr bwMode="auto">
          <a:xfrm>
            <a:off x="1404690" y="4538539"/>
            <a:ext cx="2735262"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SzPct val="25000"/>
            </a:pPr>
            <a:r>
              <a:rPr lang="es-ES" sz="1700" dirty="0" smtClean="0">
                <a:solidFill>
                  <a:schemeClr val="tx1"/>
                </a:solidFill>
                <a:latin typeface="Cambria" pitchFamily="18" charset="0"/>
                <a:ea typeface="Calibri" pitchFamily="34" charset="0"/>
                <a:cs typeface="Calibri" pitchFamily="34" charset="0"/>
                <a:sym typeface="Calibri" pitchFamily="34" charset="0"/>
              </a:rPr>
              <a:t>Observan</a:t>
            </a:r>
            <a:endParaRPr lang="es-ES" sz="1700" dirty="0">
              <a:solidFill>
                <a:schemeClr val="tx1"/>
              </a:solidFill>
              <a:latin typeface="Cambria" pitchFamily="18" charset="0"/>
              <a:ea typeface="Calibri" pitchFamily="34" charset="0"/>
              <a:cs typeface="Calibri" pitchFamily="34" charset="0"/>
              <a:sym typeface="Calibri" pitchFamily="34" charset="0"/>
            </a:endParaRPr>
          </a:p>
          <a:p>
            <a:pPr algn="ctr">
              <a:buSzPct val="25000"/>
            </a:pPr>
            <a:r>
              <a:rPr lang="es-ES" sz="1700" dirty="0" smtClean="0">
                <a:solidFill>
                  <a:schemeClr val="tx1"/>
                </a:solidFill>
                <a:latin typeface="Cambria" pitchFamily="18" charset="0"/>
                <a:ea typeface="Calibri" pitchFamily="34" charset="0"/>
                <a:cs typeface="Calibri" pitchFamily="34" charset="0"/>
                <a:sym typeface="Calibri" pitchFamily="34" charset="0"/>
              </a:rPr>
              <a:t>Informan</a:t>
            </a:r>
            <a:endParaRPr lang="es-ES" sz="1700" dirty="0">
              <a:solidFill>
                <a:schemeClr val="tx1"/>
              </a:solidFill>
              <a:latin typeface="Cambria" pitchFamily="18" charset="0"/>
              <a:ea typeface="Calibri" pitchFamily="34" charset="0"/>
              <a:cs typeface="Calibri" pitchFamily="34" charset="0"/>
              <a:sym typeface="Calibri" pitchFamily="34" charset="0"/>
            </a:endParaRPr>
          </a:p>
          <a:p>
            <a:pPr algn="ctr">
              <a:buSzPct val="25000"/>
            </a:pPr>
            <a:r>
              <a:rPr lang="es-ES" sz="1700" dirty="0" smtClean="0">
                <a:solidFill>
                  <a:schemeClr val="tx1"/>
                </a:solidFill>
                <a:latin typeface="Cambria" pitchFamily="18" charset="0"/>
                <a:ea typeface="Calibri" pitchFamily="34" charset="0"/>
                <a:cs typeface="Calibri" pitchFamily="34" charset="0"/>
                <a:sym typeface="Calibri" pitchFamily="34" charset="0"/>
              </a:rPr>
              <a:t>Crean</a:t>
            </a:r>
            <a:endParaRPr lang="es-ES" sz="1700" dirty="0">
              <a:solidFill>
                <a:schemeClr val="tx1"/>
              </a:solidFill>
              <a:latin typeface="Cambria" pitchFamily="18" charset="0"/>
              <a:ea typeface="Calibri" pitchFamily="34" charset="0"/>
              <a:cs typeface="Calibri" pitchFamily="34" charset="0"/>
              <a:sym typeface="Calibri" pitchFamily="34" charset="0"/>
            </a:endParaRPr>
          </a:p>
        </p:txBody>
      </p:sp>
      <p:pic>
        <p:nvPicPr>
          <p:cNvPr id="9" name="Shape 316"/>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8024" y="2372891"/>
            <a:ext cx="10810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8 Rectángulo"/>
          <p:cNvSpPr>
            <a:spLocks noChangeArrowheads="1"/>
          </p:cNvSpPr>
          <p:nvPr/>
        </p:nvSpPr>
        <p:spPr bwMode="auto">
          <a:xfrm>
            <a:off x="5903912" y="2199055"/>
            <a:ext cx="3276600"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FFFFFF"/>
              </a:buClr>
              <a:buSzPct val="25000"/>
            </a:pPr>
            <a:r>
              <a:rPr lang="es-ES" sz="1700" dirty="0" smtClean="0">
                <a:solidFill>
                  <a:schemeClr val="tx1"/>
                </a:solidFill>
                <a:latin typeface="Cambria" pitchFamily="18" charset="0"/>
                <a:ea typeface="Cambria" pitchFamily="18" charset="0"/>
                <a:cs typeface="Cambria" pitchFamily="18" charset="0"/>
                <a:sym typeface="Cambria" pitchFamily="18" charset="0"/>
              </a:rPr>
              <a:t>Datos dinámicos y en tiempo real</a:t>
            </a:r>
          </a:p>
          <a:p>
            <a:pPr>
              <a:buClr>
                <a:srgbClr val="FFFFFF"/>
              </a:buClr>
              <a:buSzPct val="25000"/>
            </a:pPr>
            <a:r>
              <a:rPr lang="es-ES" sz="1700" dirty="0" smtClean="0">
                <a:solidFill>
                  <a:schemeClr val="tx1"/>
                </a:solidFill>
                <a:latin typeface="Cambria" pitchFamily="18" charset="0"/>
                <a:ea typeface="Cambria" pitchFamily="18" charset="0"/>
                <a:cs typeface="Cambria" pitchFamily="18" charset="0"/>
                <a:sym typeface="Cambria" pitchFamily="18" charset="0"/>
              </a:rPr>
              <a:t>Miniaturización </a:t>
            </a:r>
            <a:r>
              <a:rPr lang="es-ES" sz="1700" dirty="0">
                <a:solidFill>
                  <a:schemeClr val="tx1"/>
                </a:solidFill>
                <a:latin typeface="Cambria" pitchFamily="18" charset="0"/>
                <a:ea typeface="Cambria" pitchFamily="18" charset="0"/>
                <a:cs typeface="Cambria" pitchFamily="18" charset="0"/>
                <a:sym typeface="Cambria" pitchFamily="18" charset="0"/>
              </a:rPr>
              <a:t>de sensores</a:t>
            </a:r>
          </a:p>
          <a:p>
            <a:pPr>
              <a:buClr>
                <a:srgbClr val="FFFFFF"/>
              </a:buClr>
              <a:buSzPct val="25000"/>
            </a:pPr>
            <a:r>
              <a:rPr lang="es-ES" sz="1700" dirty="0">
                <a:solidFill>
                  <a:schemeClr val="tx1"/>
                </a:solidFill>
                <a:latin typeface="Cambria" pitchFamily="18" charset="0"/>
                <a:ea typeface="Cambria" pitchFamily="18" charset="0"/>
                <a:cs typeface="Cambria" pitchFamily="18" charset="0"/>
                <a:sym typeface="Cambria" pitchFamily="18" charset="0"/>
              </a:rPr>
              <a:t>Reducción de costos</a:t>
            </a:r>
          </a:p>
          <a:p>
            <a:pPr>
              <a:buClr>
                <a:srgbClr val="FFFFFF"/>
              </a:buClr>
              <a:buSzPct val="25000"/>
            </a:pPr>
            <a:r>
              <a:rPr lang="es-ES" sz="1700" dirty="0" err="1" smtClean="0">
                <a:solidFill>
                  <a:schemeClr val="tx1"/>
                </a:solidFill>
                <a:latin typeface="Cambria" pitchFamily="18" charset="0"/>
                <a:ea typeface="Cambria" pitchFamily="18" charset="0"/>
                <a:cs typeface="Cambria" pitchFamily="18" charset="0"/>
                <a:sym typeface="Cambria" pitchFamily="18" charset="0"/>
              </a:rPr>
              <a:t>Integr</a:t>
            </a:r>
            <a:r>
              <a:rPr lang="es-ES" sz="1700" dirty="0" smtClean="0">
                <a:solidFill>
                  <a:schemeClr val="tx1"/>
                </a:solidFill>
                <a:latin typeface="Cambria" pitchFamily="18" charset="0"/>
                <a:ea typeface="Cambria" pitchFamily="18" charset="0"/>
                <a:cs typeface="Cambria" pitchFamily="18" charset="0"/>
                <a:sym typeface="Cambria" pitchFamily="18" charset="0"/>
              </a:rPr>
              <a:t>. en dispositivos </a:t>
            </a:r>
            <a:r>
              <a:rPr lang="es-ES" sz="1700" dirty="0">
                <a:solidFill>
                  <a:schemeClr val="tx1"/>
                </a:solidFill>
                <a:latin typeface="Cambria" pitchFamily="18" charset="0"/>
                <a:ea typeface="Cambria" pitchFamily="18" charset="0"/>
                <a:cs typeface="Cambria" pitchFamily="18" charset="0"/>
                <a:sym typeface="Cambria" pitchFamily="18" charset="0"/>
              </a:rPr>
              <a:t>móviles </a:t>
            </a:r>
          </a:p>
          <a:p>
            <a:pPr>
              <a:buClr>
                <a:srgbClr val="FFFFFF"/>
              </a:buClr>
              <a:buSzPct val="25000"/>
            </a:pPr>
            <a:r>
              <a:rPr lang="es-ES" sz="1700" dirty="0">
                <a:solidFill>
                  <a:schemeClr val="tx1"/>
                </a:solidFill>
                <a:latin typeface="Cambria" pitchFamily="18" charset="0"/>
                <a:ea typeface="Cambria" pitchFamily="18" charset="0"/>
                <a:cs typeface="Cambria" pitchFamily="18" charset="0"/>
                <a:sym typeface="Cambria" pitchFamily="18" charset="0"/>
              </a:rPr>
              <a:t>Tecnologías inalámbricas</a:t>
            </a:r>
          </a:p>
        </p:txBody>
      </p:sp>
      <p:sp>
        <p:nvSpPr>
          <p:cNvPr id="11" name="10 CuadroTexto"/>
          <p:cNvSpPr txBox="1"/>
          <p:nvPr/>
        </p:nvSpPr>
        <p:spPr>
          <a:xfrm>
            <a:off x="252660" y="1772816"/>
            <a:ext cx="3024188" cy="354013"/>
          </a:xfrm>
          <a:prstGeom prst="rect">
            <a:avLst/>
          </a:prstGeom>
          <a:noFill/>
        </p:spPr>
        <p:txBody>
          <a:bodyPr>
            <a:spAutoFit/>
          </a:bodyPr>
          <a:lstStyle/>
          <a:p>
            <a:pPr algn="ctr">
              <a:defRPr/>
            </a:pPr>
            <a:r>
              <a:rPr lang="es-CO" sz="1700" dirty="0">
                <a:solidFill>
                  <a:schemeClr val="tx1"/>
                </a:solidFill>
                <a:effectLst>
                  <a:outerShdw blurRad="38100" dist="38100" dir="2700000" algn="tl">
                    <a:srgbClr val="000000">
                      <a:alpha val="43137"/>
                    </a:srgbClr>
                  </a:outerShdw>
                </a:effectLst>
                <a:latin typeface="Cambria" pitchFamily="18" charset="0"/>
              </a:rPr>
              <a:t>Dispositivos móviles </a:t>
            </a:r>
          </a:p>
        </p:txBody>
      </p:sp>
      <p:sp>
        <p:nvSpPr>
          <p:cNvPr id="12" name="11 CuadroTexto"/>
          <p:cNvSpPr txBox="1"/>
          <p:nvPr/>
        </p:nvSpPr>
        <p:spPr>
          <a:xfrm>
            <a:off x="5508873" y="1782341"/>
            <a:ext cx="1511300" cy="354013"/>
          </a:xfrm>
          <a:prstGeom prst="rect">
            <a:avLst/>
          </a:prstGeom>
          <a:noFill/>
        </p:spPr>
        <p:txBody>
          <a:bodyPr>
            <a:spAutoFit/>
          </a:bodyPr>
          <a:lstStyle/>
          <a:p>
            <a:pPr algn="ctr">
              <a:defRPr/>
            </a:pPr>
            <a:r>
              <a:rPr lang="es-CO" sz="1700" dirty="0">
                <a:solidFill>
                  <a:schemeClr val="tx1"/>
                </a:solidFill>
                <a:effectLst>
                  <a:outerShdw blurRad="38100" dist="38100" dir="2700000" algn="tl">
                    <a:srgbClr val="000000">
                      <a:alpha val="43137"/>
                    </a:srgbClr>
                  </a:outerShdw>
                </a:effectLst>
                <a:latin typeface="Cambria" pitchFamily="18" charset="0"/>
              </a:rPr>
              <a:t>Sensores </a:t>
            </a:r>
          </a:p>
        </p:txBody>
      </p:sp>
      <p:sp>
        <p:nvSpPr>
          <p:cNvPr id="13" name="12 CuadroTexto"/>
          <p:cNvSpPr txBox="1"/>
          <p:nvPr/>
        </p:nvSpPr>
        <p:spPr>
          <a:xfrm>
            <a:off x="2195736" y="5624756"/>
            <a:ext cx="4369746" cy="353943"/>
          </a:xfrm>
          <a:prstGeom prst="rect">
            <a:avLst/>
          </a:prstGeom>
          <a:noFill/>
        </p:spPr>
        <p:txBody>
          <a:bodyPr wrap="square">
            <a:spAutoFit/>
          </a:bodyPr>
          <a:lstStyle/>
          <a:p>
            <a:pPr algn="ctr">
              <a:defRPr/>
            </a:pPr>
            <a:r>
              <a:rPr lang="es-CO" sz="1700" dirty="0">
                <a:solidFill>
                  <a:schemeClr val="tx1"/>
                </a:solidFill>
                <a:effectLst>
                  <a:outerShdw blurRad="38100" dist="38100" dir="2700000" algn="tl">
                    <a:srgbClr val="000000">
                      <a:alpha val="43137"/>
                    </a:srgbClr>
                  </a:outerShdw>
                </a:effectLst>
                <a:latin typeface="Cambria" pitchFamily="18" charset="0"/>
              </a:rPr>
              <a:t>Información Geográfica Voluntaria </a:t>
            </a:r>
          </a:p>
        </p:txBody>
      </p:sp>
      <p:pic>
        <p:nvPicPr>
          <p:cNvPr id="17" name="Shape 27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310852" y="725242"/>
            <a:ext cx="547455" cy="975566"/>
          </a:xfrm>
          <a:prstGeom prst="rect">
            <a:avLst/>
          </a:prstGeom>
          <a:noFill/>
          <a:ln>
            <a:noFill/>
          </a:ln>
        </p:spPr>
      </p:pic>
      <p:pic>
        <p:nvPicPr>
          <p:cNvPr id="18" name="Shape 27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347864" y="816980"/>
            <a:ext cx="449331" cy="792089"/>
          </a:xfrm>
          <a:prstGeom prst="rect">
            <a:avLst/>
          </a:prstGeom>
          <a:noFill/>
          <a:ln>
            <a:noFill/>
          </a:ln>
        </p:spPr>
      </p:pic>
      <p:pic>
        <p:nvPicPr>
          <p:cNvPr id="19" name="Shape 27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259395" y="790186"/>
            <a:ext cx="968789" cy="845676"/>
          </a:xfrm>
          <a:prstGeom prst="rect">
            <a:avLst/>
          </a:prstGeom>
          <a:noFill/>
          <a:ln>
            <a:noFill/>
          </a:ln>
        </p:spPr>
      </p:pic>
      <p:sp>
        <p:nvSpPr>
          <p:cNvPr id="24" name="1 Título"/>
          <p:cNvSpPr>
            <a:spLocks noGrp="1"/>
          </p:cNvSpPr>
          <p:nvPr>
            <p:ph type="title"/>
          </p:nvPr>
        </p:nvSpPr>
        <p:spPr>
          <a:xfrm>
            <a:off x="0" y="44624"/>
            <a:ext cx="9144000" cy="562074"/>
          </a:xfrm>
        </p:spPr>
        <p:txBody>
          <a:bodyPr/>
          <a:lstStyle/>
          <a:p>
            <a:pPr algn="l"/>
            <a:r>
              <a:rPr lang="es-CO" dirty="0" smtClean="0"/>
              <a:t>Contexto del proyecto</a:t>
            </a:r>
            <a:endParaRPr lang="es-CO" dirty="0"/>
          </a:p>
        </p:txBody>
      </p:sp>
    </p:spTree>
    <p:extLst>
      <p:ext uri="{BB962C8B-B14F-4D97-AF65-F5344CB8AC3E}">
        <p14:creationId xmlns:p14="http://schemas.microsoft.com/office/powerpoint/2010/main" val="64025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 presetClass="entr" presetSubtype="0"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par>
                                <p:cTn id="19" presetID="1" presetClass="entr" presetSubtype="0"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1" presetClass="entr" presetSubtype="0" fill="hold" nodeType="withEffect">
                                  <p:stCondLst>
                                    <p:cond delay="500"/>
                                  </p:stCondLst>
                                  <p:childTnLst>
                                    <p:set>
                                      <p:cBhvr>
                                        <p:cTn id="31" dur="1" fill="hold">
                                          <p:stCondLst>
                                            <p:cond delay="0"/>
                                          </p:stCondLst>
                                        </p:cTn>
                                        <p:tgtEl>
                                          <p:spTgt spid="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P spid="12"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3389</TotalTime>
  <Words>2464</Words>
  <Application>Microsoft Office PowerPoint</Application>
  <PresentationFormat>Presentación en pantalla (4:3)</PresentationFormat>
  <Paragraphs>423</Paragraphs>
  <Slides>40</Slides>
  <Notes>12</Notes>
  <HiddenSlides>2</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Concurrencia</vt:lpstr>
      <vt:lpstr>Escenarios para el análisis de las nuevas tendencias en IDE en Latinoamérica: Retos y Oportunidades  - Resultados de proyecto -  </vt:lpstr>
      <vt:lpstr>Presentación de PowerPoint</vt:lpstr>
      <vt:lpstr>Presentación de PowerPoint</vt:lpstr>
      <vt:lpstr>Everything has a location</vt:lpstr>
      <vt:lpstr>Presentación de PowerPoint</vt:lpstr>
      <vt:lpstr>¿Qué son las Infraestructuras de Datos Espaciales?</vt:lpstr>
      <vt:lpstr>Presentación de PowerPoint</vt:lpstr>
      <vt:lpstr>Contexto del proyecto</vt:lpstr>
      <vt:lpstr>Contexto del proyecto</vt:lpstr>
      <vt:lpstr>Presentación de PowerPoint</vt:lpstr>
      <vt:lpstr>Objetivo del proyecto</vt:lpstr>
      <vt:lpstr>Objetivos específicos</vt:lpstr>
      <vt:lpstr>Objetivos específicos</vt:lpstr>
      <vt:lpstr>Estado del arte</vt:lpstr>
      <vt:lpstr>Estado del arte</vt:lpstr>
      <vt:lpstr>Estado del arte</vt:lpstr>
      <vt:lpstr>Estado del arte</vt:lpstr>
      <vt:lpstr>Presentación de PowerPoint</vt:lpstr>
      <vt:lpstr>Estado del arte</vt:lpstr>
      <vt:lpstr>Objetivos específicos</vt:lpstr>
      <vt:lpstr>Indicadores de nuevas tendencias</vt:lpstr>
      <vt:lpstr>Indicadores de nuevas tendencias</vt:lpstr>
      <vt:lpstr>Indicadores de nuevas tendencias</vt:lpstr>
      <vt:lpstr>Presentación de PowerPoint</vt:lpstr>
      <vt:lpstr>Indicadores de nuevas tendencias</vt:lpstr>
      <vt:lpstr>Indicadores de participación (1)</vt:lpstr>
      <vt:lpstr>Indicadores de participación (1)</vt:lpstr>
      <vt:lpstr>Indicadores de dinamicidad (2)</vt:lpstr>
      <vt:lpstr>Objetivos específicos</vt:lpstr>
      <vt:lpstr>Escenarios</vt:lpstr>
      <vt:lpstr>Ecuador: Monitoreo participativo de contaminación acústica </vt:lpstr>
      <vt:lpstr>Presentación de PowerPoint</vt:lpstr>
      <vt:lpstr>Presentación de PowerPoint</vt:lpstr>
      <vt:lpstr>Colombia: Monitoreo participativo de tránsito, estado y eventos de malla vial</vt:lpstr>
      <vt:lpstr>Presentación de PowerPoint</vt:lpstr>
      <vt:lpstr>Resumen de resultados del proyecto</vt:lpstr>
      <vt:lpstr>Retos y oportunidades globales</vt:lpstr>
      <vt:lpstr>Retos y oportunidades latinoamericanas</vt:lpstr>
      <vt:lpstr> Muchas gracias por su atención </vt:lpstr>
      <vt:lpstr>Escenarios para el análisis de las nuevas tendencias en IDE en Latinoamérica: Retos y Oportunidades  - Resultados de proyecto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Escenarios para el análisis de las nuevas tendencias en IDE en Latinoamérica: Retos y Oportunidades</dc:title>
  <dc:subject>3a Reunión Técnica IPGH</dc:subject>
  <dc:creator>Luis M. Vilches-Blázquez</dc:creator>
  <cp:lastModifiedBy>User</cp:lastModifiedBy>
  <cp:revision>128</cp:revision>
  <dcterms:created xsi:type="dcterms:W3CDTF">2014-11-25T23:38:24Z</dcterms:created>
  <dcterms:modified xsi:type="dcterms:W3CDTF">2015-06-17T14:24:11Z</dcterms:modified>
</cp:coreProperties>
</file>